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5" r:id="rId4"/>
    <p:sldMasterId id="2147483677" r:id="rId5"/>
  </p:sldMasterIdLst>
  <p:notesMasterIdLst>
    <p:notesMasterId r:id="rId49"/>
  </p:notesMasterIdLst>
  <p:sldIdLst>
    <p:sldId id="256" r:id="rId6"/>
    <p:sldId id="656" r:id="rId7"/>
    <p:sldId id="657" r:id="rId8"/>
    <p:sldId id="658" r:id="rId9"/>
    <p:sldId id="661" r:id="rId10"/>
    <p:sldId id="660" r:id="rId11"/>
    <p:sldId id="666" r:id="rId12"/>
    <p:sldId id="668" r:id="rId13"/>
    <p:sldId id="659" r:id="rId14"/>
    <p:sldId id="274" r:id="rId15"/>
    <p:sldId id="275" r:id="rId16"/>
    <p:sldId id="287" r:id="rId17"/>
    <p:sldId id="341" r:id="rId18"/>
    <p:sldId id="323" r:id="rId19"/>
    <p:sldId id="346" r:id="rId20"/>
    <p:sldId id="347" r:id="rId21"/>
    <p:sldId id="348" r:id="rId22"/>
    <p:sldId id="337" r:id="rId23"/>
    <p:sldId id="349" r:id="rId24"/>
    <p:sldId id="350" r:id="rId25"/>
    <p:sldId id="355" r:id="rId26"/>
    <p:sldId id="356" r:id="rId27"/>
    <p:sldId id="357" r:id="rId28"/>
    <p:sldId id="369" r:id="rId29"/>
    <p:sldId id="358" r:id="rId30"/>
    <p:sldId id="370" r:id="rId31"/>
    <p:sldId id="359" r:id="rId32"/>
    <p:sldId id="360" r:id="rId33"/>
    <p:sldId id="629" r:id="rId34"/>
    <p:sldId id="650" r:id="rId35"/>
    <p:sldId id="635" r:id="rId36"/>
    <p:sldId id="636" r:id="rId37"/>
    <p:sldId id="639" r:id="rId38"/>
    <p:sldId id="257" r:id="rId39"/>
    <p:sldId id="279" r:id="rId40"/>
    <p:sldId id="283" r:id="rId41"/>
    <p:sldId id="286" r:id="rId42"/>
    <p:sldId id="669" r:id="rId43"/>
    <p:sldId id="288" r:id="rId44"/>
    <p:sldId id="300" r:id="rId45"/>
    <p:sldId id="299" r:id="rId46"/>
    <p:sldId id="284" r:id="rId47"/>
    <p:sldId id="29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0DE14-9E4D-4AF6-9424-D936883ECFE9}" type="datetimeFigureOut">
              <a:rPr lang="en-US" smtClean="0"/>
              <a:pPr/>
              <a:t>01-Nov-19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D72D4-2FF4-465B-BE5E-8948CD351679}" type="slidenum">
              <a:rPr lang="en-US" smtClean="0"/>
              <a:pPr/>
              <a:t>‹#›</a:t>
            </a:fld>
            <a:endParaRPr lang="en-US"/>
          </a:p>
        </p:txBody>
      </p:sp>
    </p:spTree>
    <p:extLst>
      <p:ext uri="{BB962C8B-B14F-4D97-AF65-F5344CB8AC3E}">
        <p14:creationId xmlns="" xmlns:p14="http://schemas.microsoft.com/office/powerpoint/2010/main" val="260067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pPr/>
              <a:t>10</a:t>
            </a:fld>
            <a:endParaRPr lang="en-US"/>
          </a:p>
        </p:txBody>
      </p:sp>
    </p:spTree>
    <p:extLst>
      <p:ext uri="{BB962C8B-B14F-4D97-AF65-F5344CB8AC3E}">
        <p14:creationId xmlns="" xmlns:p14="http://schemas.microsoft.com/office/powerpoint/2010/main" val="378587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Η ροή στη διώρυγα πτώσης για την παροχή PMF, απεικονίζεται στο Σχήμα 7, όπου μπορεί να διαπιστωθεί η επάρκεια των πλευρικών τοιχωμάτων σε όλο το μήκος περίπου του αγωγού, εκτός από το τμήμα κατάντη της οριζόντιας συναρμογής (θέση +5.30m του ομοιώματος). Στο σημείο έναρξης της οριζόντιας συναρμογής, όπου το πλάτος μεταβάλλεται από 32cm σε 20cm, εμφανίζονται κρουστικά κύματα (</a:t>
            </a:r>
            <a:r>
              <a:rPr lang="el-GR" dirty="0" err="1"/>
              <a:t>shock</a:t>
            </a:r>
            <a:r>
              <a:rPr lang="el-GR" dirty="0"/>
              <a:t> </a:t>
            </a:r>
            <a:r>
              <a:rPr lang="el-GR" dirty="0" err="1"/>
              <a:t>waves</a:t>
            </a:r>
            <a:r>
              <a:rPr lang="el-GR" dirty="0"/>
              <a:t>), λόγω της υπερκρίσιμης ροής και της μεταβολής τους πλάτους που δημιουργούν έντονη ανύψωση του νερού στο μέσον της διώρυγας, έντονο </a:t>
            </a:r>
            <a:r>
              <a:rPr lang="el-GR" dirty="0" err="1"/>
              <a:t>spray</a:t>
            </a:r>
            <a:r>
              <a:rPr lang="el-GR" dirty="0"/>
              <a:t> και αστάθεια στην ροή ανάντη του κάδου εκτίναξης.</a:t>
            </a:r>
          </a:p>
        </p:txBody>
      </p:sp>
    </p:spTree>
    <p:extLst>
      <p:ext uri="{BB962C8B-B14F-4D97-AF65-F5344CB8AC3E}">
        <p14:creationId xmlns="" xmlns:p14="http://schemas.microsoft.com/office/powerpoint/2010/main" val="1669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just" defTabSz="914400" rtl="0" eaLnBrk="1" fontAlgn="base" latinLnBrk="0" hangingPunct="1">
              <a:lnSpc>
                <a:spcPct val="110000"/>
              </a:lnSpc>
              <a:spcBef>
                <a:spcPct val="0"/>
              </a:spcBef>
              <a:spcAft>
                <a:spcPct val="0"/>
              </a:spcAft>
              <a:buClrTx/>
              <a:buSzTx/>
              <a:buFontTx/>
              <a:buNone/>
              <a:tabLst/>
              <a:defRPr/>
            </a:pPr>
            <a:r>
              <a:rPr lang="el-GR" dirty="0"/>
              <a:t>Για την μείωση των έντονων κρουστικών κυμάτων η αρχική εναλλακτική που διερευνήθηκε ήταν η τοποθέτηση εμποδίων περίθλασης ανάντη της οριζόντιας συναρμογής, όπως αναφέρθηκε προηγούμενα. Η εναλλακτική αυτή είναι ικανοποιητική για μια δεδομένη παροχή αλλά όχι για ένα εύρος παροχών (π.χ. από την παροχή για περίοδο επαναφοράς 10000 χρόνων μέχρι την μέγιστη παροχή) λόγω των σημαντικά διαφορετικών βαθών ροής που εμφανίζονται στην διώρυγα πτώσης για τις δυο παραπάνω παροχές. </a:t>
            </a:r>
          </a:p>
          <a:p>
            <a:pPr marL="0" marR="0" indent="0" algn="just" defTabSz="914400" rtl="0" eaLnBrk="1" fontAlgn="base" latinLnBrk="0" hangingPunct="1">
              <a:lnSpc>
                <a:spcPct val="110000"/>
              </a:lnSpc>
              <a:spcBef>
                <a:spcPct val="0"/>
              </a:spcBef>
              <a:spcAft>
                <a:spcPct val="0"/>
              </a:spcAft>
              <a:buClrTx/>
              <a:buSzTx/>
              <a:buFontTx/>
              <a:buNone/>
              <a:tabLst/>
              <a:defRPr/>
            </a:pPr>
            <a:endParaRPr lang="el-GR" dirty="0"/>
          </a:p>
          <a:p>
            <a:pPr marL="0" marR="0" indent="0" algn="just" defTabSz="914400" rtl="0" eaLnBrk="1" fontAlgn="base" latinLnBrk="0" hangingPunct="1">
              <a:lnSpc>
                <a:spcPct val="110000"/>
              </a:lnSpc>
              <a:spcBef>
                <a:spcPct val="0"/>
              </a:spcBef>
              <a:spcAft>
                <a:spcPct val="0"/>
              </a:spcAft>
              <a:buClrTx/>
              <a:buSzTx/>
              <a:buFontTx/>
              <a:buNone/>
              <a:tabLst/>
              <a:defRPr/>
            </a:pPr>
            <a:r>
              <a:rPr lang="el-GR" dirty="0"/>
              <a:t>Η δεύτερη εναλλακτική που διερευνήθηκε αφορά την κατασκευή μεγαλύτερου μήκους οριζόντιας συναρμογής (1.0 m από 0.5 m) και μικρότερη γωνία σε κάτοψη (από 6.8ο σε 3.4ο). Η λύση αυτή δίνει πολύ ικανοποιητικά αποτελέσματα ως προς τις διαταραχές της ελεύθερης επιφάνειας και τις μεταβολές του βάθους ροής στην συναρμογή ακόμη και για την μέγιστη παροχή (PMF). Στην προτεινόμενη λύση, τα πλευρικά τοιχώματα της διώρυγας πτώσης μπορούν να έχουν το ίδιο ύψος (16cm στο ομοίωμα ή 8.0m στο πρωτότυπο) σε όλο το μήκος της διώρυγας. </a:t>
            </a:r>
          </a:p>
          <a:p>
            <a:pPr marL="0" marR="0" indent="0" algn="just" defTabSz="914400" rtl="0" eaLnBrk="1" fontAlgn="base" latinLnBrk="0" hangingPunct="1">
              <a:lnSpc>
                <a:spcPct val="110000"/>
              </a:lnSpc>
              <a:spcBef>
                <a:spcPct val="0"/>
              </a:spcBef>
              <a:spcAft>
                <a:spcPct val="0"/>
              </a:spcAft>
              <a:buClrTx/>
              <a:buSzTx/>
              <a:buFontTx/>
              <a:buNone/>
              <a:tabLst/>
              <a:defRPr/>
            </a:pPr>
            <a:endParaRPr lang="el-GR" dirty="0"/>
          </a:p>
          <a:p>
            <a:pPr marL="0" marR="0" indent="0" algn="just" defTabSz="914400" rtl="0" eaLnBrk="1" fontAlgn="base" latinLnBrk="0" hangingPunct="1">
              <a:lnSpc>
                <a:spcPct val="110000"/>
              </a:lnSpc>
              <a:spcBef>
                <a:spcPct val="0"/>
              </a:spcBef>
              <a:spcAft>
                <a:spcPct val="0"/>
              </a:spcAft>
              <a:buClrTx/>
              <a:buSzTx/>
              <a:buFontTx/>
              <a:buNone/>
              <a:tabLst/>
              <a:defRPr/>
            </a:pPr>
            <a:r>
              <a:rPr lang="el-GR" dirty="0"/>
              <a:t>Τα παραπάνω συμπεράσματα μπορούν να φανούν στο Σχήμα 9, όπου απεικονίζεται η ροή στη διώρυγα πτώσης, κατάντη της οριζόντιας συναρμογής, μεταξύ +5.20m και +5.80m για την παροχή PMF, για τις εξεταζόμενες διατάξεις</a:t>
            </a:r>
          </a:p>
        </p:txBody>
      </p:sp>
    </p:spTree>
    <p:extLst>
      <p:ext uri="{BB962C8B-B14F-4D97-AF65-F5344CB8AC3E}">
        <p14:creationId xmlns="" xmlns:p14="http://schemas.microsoft.com/office/powerpoint/2010/main" val="423828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Ο αεριστήρας μαζί με την σφήνα (</a:t>
            </a:r>
            <a:r>
              <a:rPr lang="el-GR" dirty="0" err="1"/>
              <a:t>deflector</a:t>
            </a:r>
            <a:r>
              <a:rPr lang="el-GR" dirty="0"/>
              <a:t>) είναι αποτελεσματικός αφού δημιουργεί σταθερή περιοχή αέρα, αμέσως μετά τον καταβαθμό, και έντονη διφασική ροή νερού αέρα στον πυθμένα σε όλο το μήκος μέχρι τον κάδο εκτίναξης με αποτέλεσμα την αποφυγή της σπηλαίωσης. Αυτό μπορεί να φανεί καθαρά από το Σχήμα 10, όπου απεικονίζεται η ροή στο τέλος της διώρυγας πτώσης, κατάντη του καταβαθμού, μεταξύ +5.78m και +6.82m για την παροχή PMF (</a:t>
            </a:r>
            <a:r>
              <a:rPr lang="el-GR" dirty="0" err="1"/>
              <a:t>Qομ</a:t>
            </a:r>
            <a:r>
              <a:rPr lang="el-GR" dirty="0"/>
              <a:t> =68.30 l/s, </a:t>
            </a:r>
            <a:r>
              <a:rPr lang="el-GR" dirty="0" err="1"/>
              <a:t>Qπρ</a:t>
            </a:r>
            <a:r>
              <a:rPr lang="el-GR" dirty="0"/>
              <a:t> =1207 m3/s) για την κατασκευή (α) με αεριστήρες και (β) χωρίς αεριστήρες.</a:t>
            </a:r>
          </a:p>
          <a:p>
            <a:pPr algn="just" eaLnBrk="1" hangingPunct="1">
              <a:lnSpc>
                <a:spcPct val="110000"/>
              </a:lnSpc>
              <a:spcBef>
                <a:spcPct val="0"/>
              </a:spcBef>
            </a:pPr>
            <a:endParaRPr lang="el-GR" dirty="0"/>
          </a:p>
          <a:p>
            <a:pPr algn="just" eaLnBrk="1" hangingPunct="1">
              <a:lnSpc>
                <a:spcPct val="110000"/>
              </a:lnSpc>
              <a:spcBef>
                <a:spcPct val="0"/>
              </a:spcBef>
            </a:pPr>
            <a:r>
              <a:rPr lang="el-GR" dirty="0"/>
              <a:t>Για την μέγιστη παροχή η περιοχή του αέρα είναι σχετικά ασταθής και μπορεί να βελτιωθεί με μικρή αύξηση της γωνίας της σφήνας (</a:t>
            </a:r>
            <a:r>
              <a:rPr lang="el-GR" dirty="0" err="1"/>
              <a:t>deflector</a:t>
            </a:r>
            <a:r>
              <a:rPr lang="el-GR" dirty="0"/>
              <a:t>). Από τα αποτελέσματα προκύπτει πως για αύξησης της γωνίας της σφήνας από 9.19ο σε 12.00ο στον καταβαθμό, παρατηρείται μικρή αύξηση του μήκους "επανακόλλησης" (reattachment </a:t>
            </a:r>
            <a:r>
              <a:rPr lang="el-GR" dirty="0" err="1"/>
              <a:t>length</a:t>
            </a:r>
            <a:r>
              <a:rPr lang="el-GR" dirty="0"/>
              <a:t>) της ροής κατά 2cm.</a:t>
            </a:r>
          </a:p>
          <a:p>
            <a:pPr algn="just" eaLnBrk="1" hangingPunct="1">
              <a:lnSpc>
                <a:spcPct val="110000"/>
              </a:lnSpc>
              <a:spcBef>
                <a:spcPct val="0"/>
              </a:spcBef>
            </a:pPr>
            <a:endParaRPr lang="el-GR" dirty="0"/>
          </a:p>
        </p:txBody>
      </p:sp>
    </p:spTree>
    <p:extLst>
      <p:ext uri="{BB962C8B-B14F-4D97-AF65-F5344CB8AC3E}">
        <p14:creationId xmlns="" xmlns:p14="http://schemas.microsoft.com/office/powerpoint/2010/main" val="171519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endParaRPr lang="el-GR" dirty="0"/>
          </a:p>
        </p:txBody>
      </p:sp>
    </p:spTree>
    <p:extLst>
      <p:ext uri="{BB962C8B-B14F-4D97-AF65-F5344CB8AC3E}">
        <p14:creationId xmlns="" xmlns:p14="http://schemas.microsoft.com/office/powerpoint/2010/main" val="313741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FA902-9B15-4C88-9885-2EBB204B2FF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17825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FA902-9B15-4C88-9885-2EBB204B2FF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221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FA902-9B15-4C88-9885-2EBB204B2FF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394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FA902-9B15-4C88-9885-2EBB204B2FF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782371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FA902-9B15-4C88-9885-2EBB204B2FF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6375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pPr/>
              <a:t>11</a:t>
            </a:fld>
            <a:endParaRPr lang="en-US"/>
          </a:p>
        </p:txBody>
      </p:sp>
    </p:spTree>
    <p:extLst>
      <p:ext uri="{BB962C8B-B14F-4D97-AF65-F5344CB8AC3E}">
        <p14:creationId xmlns="" xmlns:p14="http://schemas.microsoft.com/office/powerpoint/2010/main" val="80790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120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3 - Θέση αριθμού διαφάνειας"/>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E70FC-980A-485E-A88C-3F2BABD38B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23082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012131-F306-4586-ABA7-76646A8CCA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Το ομοίωμα του υπερχειλιστή κατασκευάσθηκε από plexiglas πάχους 15mm (πλευρικά τοιχώματα και πυθμένας) ενώ για ορισμένα καμπύλα τμήματα χρησιμοποιήθηκε ανοξείδωτη λαμαρίνα. Η συνολική απόσταση μεταξύ των άκρων του υπερχειλιστή είναι 7.32m ενώ η συνολική υψομετρική διαφορά μεταξύ του ανώτερου και του κατώτερου σημείου του υπερχειλιστή είναι 0.883m. Κατάντη του υπερχειλιστή έχει κατασκευαστεί λεκάνη αποτόνωσης. Στο Σχήμα 1 απεικονίζεται το υδραυλικό ομοίωμα ενώ στον Πίνακα 1 περιγράφονται συνοπτικά τα επιμέρους τμήματα του υπερχειλιστή.</a:t>
            </a:r>
          </a:p>
        </p:txBody>
      </p:sp>
    </p:spTree>
    <p:extLst>
      <p:ext uri="{BB962C8B-B14F-4D97-AF65-F5344CB8AC3E}">
        <p14:creationId xmlns="" xmlns:p14="http://schemas.microsoft.com/office/powerpoint/2010/main" val="79670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F7276-395B-4F13-AB1B-9C8D77B8FC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Για το βέλτιστο έλεγχο των συνθηκών ροής στον υπερχειλιστή εξετάστηκαν τόσο το προτεινόμενο από την υδραυλική μελέτη ομοίωμα, όσο και εναλλακτικές προτάσεις. Οι εναλλακτικές διατάξεις αναφέρονται σε αλλαγές στη διώρυγα πτώσης του ομοιώματος για την αποφυγή των κρουστικών κυμάτων και της αστάθειας της ροής και περιγράφονται στη συνέχεια. Συνοπτικά, οι διατάξεις που εξετάστηκαν είναι:</a:t>
            </a:r>
          </a:p>
          <a:p>
            <a:pPr algn="just" eaLnBrk="1" hangingPunct="1">
              <a:lnSpc>
                <a:spcPct val="110000"/>
              </a:lnSpc>
              <a:spcBef>
                <a:spcPct val="0"/>
              </a:spcBef>
            </a:pPr>
            <a:endParaRPr lang="el-GR" dirty="0"/>
          </a:p>
          <a:p>
            <a:pPr algn="just" eaLnBrk="1" hangingPunct="1">
              <a:lnSpc>
                <a:spcPct val="110000"/>
              </a:lnSpc>
              <a:spcBef>
                <a:spcPct val="0"/>
              </a:spcBef>
            </a:pPr>
            <a:r>
              <a:rPr lang="el-GR" dirty="0"/>
              <a:t>Το προτεινόμενο από την υδραυλική μελέτη ομοίωμα με τη χρήση εμποδίων περίθλασης (</a:t>
            </a:r>
            <a:r>
              <a:rPr lang="el-GR" dirty="0" err="1"/>
              <a:t>shock</a:t>
            </a:r>
            <a:r>
              <a:rPr lang="el-GR" dirty="0"/>
              <a:t> diffractors) στο τμήμα ανάντη της οριζόντιας συναρμογής.</a:t>
            </a:r>
          </a:p>
          <a:p>
            <a:pPr algn="just" eaLnBrk="1" hangingPunct="1">
              <a:lnSpc>
                <a:spcPct val="110000"/>
              </a:lnSpc>
              <a:spcBef>
                <a:spcPct val="0"/>
              </a:spcBef>
            </a:pPr>
            <a:r>
              <a:rPr lang="el-GR" dirty="0"/>
              <a:t>Στο βασικό ομοίωμα εμφανίζονται φαινόμενα αστάθειας της ροής και κρουστικά κύματα κατάντη της οριζόντιας συναρμογής στο τμήμα της διώρυγας πτώσης, όπως φαίνεται και στη συνέχεια. Για την αποφυγή των φαινομένων αυτών γίνεται η εφαρμογή εμποδίων περίθλασης, ανάντη της οριζόντιας συναρμογής. </a:t>
            </a:r>
          </a:p>
        </p:txBody>
      </p:sp>
    </p:spTree>
    <p:extLst>
      <p:ext uri="{BB962C8B-B14F-4D97-AF65-F5344CB8AC3E}">
        <p14:creationId xmlns="" xmlns:p14="http://schemas.microsoft.com/office/powerpoint/2010/main" val="371518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F7276-395B-4F13-AB1B-9C8D77B8FC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Στο Σχήμα 2 φαίνεται η τοποθέτηση των κατασκευών αυτών στα τοιχώματα του υπερχειλιστή ανάντη της οριζόντιας συναρμογής σε κάτοψη και τομή. Ακολουθώντας τη σχετική μεθοδολογία {2}, εξετάζονται τρεις διατάξεις εμποδίων περίθλασης με διαφορετικές διαστάσεις: (α) Μοντέλο Α, με διαστάσεις: μήκος Ls=0.075m, πλάτος bs=0.05m και ύψος hs=0.07m, (β) Μοντέλο Β, με Ls=0.075m, bs=0.05m και hs=0.05m και (γ) Μοντέλο Γ, με Ls=0.10m, bs=0.05m και hs=0.07m.</a:t>
            </a:r>
          </a:p>
        </p:txBody>
      </p:sp>
    </p:spTree>
    <p:extLst>
      <p:ext uri="{BB962C8B-B14F-4D97-AF65-F5344CB8AC3E}">
        <p14:creationId xmlns="" xmlns:p14="http://schemas.microsoft.com/office/powerpoint/2010/main" val="1696599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Διαφορετικό τμήμα της οριζόντιας συναρμογής στη διώρυγα πτώσης με αύξηση του μήκους του στο διπλάσιο σε σχέση με αυτό της υδραυλικής μελέτης. Η αύξηση του μήκους της οριζόντιας συναρμογής συνίσταται στην αντιμετώπιση των φαινομένων αστάθειας της ροής και των κρουστικών κυμάτων. Προτείνεται η μείωση της γωνίας που σχηματίζει η οριζόντια συναρμογή, από 6.8ο σε 3.4ο με τον διπλασιασμό του μήκους της οριζόντιας συναρμογής, όπως φαίνεται στην κάτοψη (Σχ. 3), αφού τα δημιουργούμενα κρουστικά κύματα εξαρτώνται από τον αριθμό «κρούσης» S0=θFr0 {3} (θ= γωνία οριζόντιας συναρμογής και Fr0 = αριθμός </a:t>
            </a:r>
            <a:r>
              <a:rPr lang="el-GR" dirty="0" err="1"/>
              <a:t>Froude</a:t>
            </a:r>
            <a:r>
              <a:rPr lang="el-GR" dirty="0"/>
              <a:t> ανάντη της συναρμογής). </a:t>
            </a:r>
          </a:p>
        </p:txBody>
      </p:sp>
    </p:spTree>
    <p:extLst>
      <p:ext uri="{BB962C8B-B14F-4D97-AF65-F5344CB8AC3E}">
        <p14:creationId xmlns="" xmlns:p14="http://schemas.microsoft.com/office/powerpoint/2010/main" val="193130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Στα Σχήματα απεικονίζεται η ροή στον ρουφράκτη με το συλλέκτη και στη διώρυγα μεταφοράς, αντίστοιχα, για την Μέγιστη Πιθανή Πλημμύρα, PMF (</a:t>
            </a:r>
            <a:r>
              <a:rPr lang="el-GR" dirty="0" err="1"/>
              <a:t>Qομ</a:t>
            </a:r>
            <a:r>
              <a:rPr lang="el-GR" dirty="0"/>
              <a:t> =68.30 l/s, </a:t>
            </a:r>
            <a:r>
              <a:rPr lang="el-GR" dirty="0" err="1"/>
              <a:t>Qπρ</a:t>
            </a:r>
            <a:r>
              <a:rPr lang="el-GR" dirty="0"/>
              <a:t> =1207 m3/s).</a:t>
            </a:r>
          </a:p>
          <a:p>
            <a:pPr algn="just" eaLnBrk="1" hangingPunct="1">
              <a:lnSpc>
                <a:spcPct val="110000"/>
              </a:lnSpc>
              <a:spcBef>
                <a:spcPct val="0"/>
              </a:spcBef>
            </a:pPr>
            <a:r>
              <a:rPr lang="el-GR" dirty="0"/>
              <a:t>Διαπιστώνεται η επάρκεια του σχεδιασμού καθώς το νερό φθάνει στα τοιχώματα του συλλέκτη κλίσης 1:3, σε ύψος ~30.5 cm με ύψος τοιχωμάτων 32.8cm. </a:t>
            </a:r>
          </a:p>
          <a:p>
            <a:pPr algn="just" eaLnBrk="1" hangingPunct="1">
              <a:lnSpc>
                <a:spcPct val="110000"/>
              </a:lnSpc>
              <a:spcBef>
                <a:spcPct val="0"/>
              </a:spcBef>
            </a:pPr>
            <a:endParaRPr lang="el-GR" dirty="0"/>
          </a:p>
          <a:p>
            <a:pPr algn="just" eaLnBrk="1" hangingPunct="1">
              <a:lnSpc>
                <a:spcPct val="110000"/>
              </a:lnSpc>
              <a:spcBef>
                <a:spcPct val="0"/>
              </a:spcBef>
            </a:pPr>
            <a:r>
              <a:rPr lang="el-GR" dirty="0"/>
              <a:t>Ο συλλέκτης είναι αποτελεσματικός στην ομαλή αλλαγή κατεύθυνσης της ροής κατά 90ο και στη τοπική </a:t>
            </a:r>
            <a:r>
              <a:rPr lang="el-GR" dirty="0" err="1"/>
              <a:t>αποτόνωση</a:t>
            </a:r>
            <a:r>
              <a:rPr lang="el-GR" dirty="0"/>
              <a:t> μέρους της ενέργειας της φλέβας του νερού. </a:t>
            </a:r>
          </a:p>
        </p:txBody>
      </p:sp>
    </p:spTree>
    <p:extLst>
      <p:ext uri="{BB962C8B-B14F-4D97-AF65-F5344CB8AC3E}">
        <p14:creationId xmlns="" xmlns:p14="http://schemas.microsoft.com/office/powerpoint/2010/main" val="3474664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53609B-1F6F-48DB-B141-69D7398F2F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lnSpc>
                <a:spcPct val="110000"/>
              </a:lnSpc>
              <a:spcBef>
                <a:spcPct val="0"/>
              </a:spcBef>
            </a:pPr>
            <a:r>
              <a:rPr lang="el-GR" dirty="0"/>
              <a:t>Κατάντη του συλλέκτη εμφανίζονται έντονες διαταραχές της ελεύθερης επιφάνειας και διφασική ροή νερού-αέρα, λόγω των συνθηκών ροής στον συλλέκτη οι οποίες επηρεάζουν την ροή στα κατάντη χωρίς να προκαλούνται προβλήματα στην παροχετευτικότητα της σχεδόν οριζόντιας διώρυγας.</a:t>
            </a:r>
          </a:p>
          <a:p>
            <a:pPr algn="just" eaLnBrk="1" hangingPunct="1">
              <a:lnSpc>
                <a:spcPct val="110000"/>
              </a:lnSpc>
              <a:spcBef>
                <a:spcPct val="0"/>
              </a:spcBef>
            </a:pPr>
            <a:endParaRPr lang="el-GR" dirty="0"/>
          </a:p>
          <a:p>
            <a:pPr algn="just" eaLnBrk="1" hangingPunct="1">
              <a:lnSpc>
                <a:spcPct val="110000"/>
              </a:lnSpc>
              <a:spcBef>
                <a:spcPct val="0"/>
              </a:spcBef>
            </a:pPr>
            <a:r>
              <a:rPr lang="el-GR" dirty="0"/>
              <a:t>Στην σχεδόν οριζόντια ορθογωνική διώρυγα (κλίση S=0.5‰) εμφανίζονται κυματισμοί στην ελεύθερη επιφάνεια, η ροή είναι υποκρίσιμη και το ύψος των πλευρικών τοιχωμάτων είναι οριακά επαρκές ακόμη και για την μέγιστη παροχή.</a:t>
            </a:r>
          </a:p>
          <a:p>
            <a:pPr algn="just" eaLnBrk="1" hangingPunct="1">
              <a:lnSpc>
                <a:spcPct val="110000"/>
              </a:lnSpc>
              <a:spcBef>
                <a:spcPct val="0"/>
              </a:spcBef>
            </a:pPr>
            <a:endParaRPr lang="el-GR" dirty="0"/>
          </a:p>
        </p:txBody>
      </p:sp>
    </p:spTree>
    <p:extLst>
      <p:ext uri="{BB962C8B-B14F-4D97-AF65-F5344CB8AC3E}">
        <p14:creationId xmlns="" xmlns:p14="http://schemas.microsoft.com/office/powerpoint/2010/main" val="426424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90B16A-F9E5-4283-8482-4E265EBA6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28AB3E5-B9C8-4CE3-844F-5D9A98F75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DD24EF7-951A-4B53-AED1-84A73CF6A066}"/>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4EB37DC3-785C-427B-9C42-9073E0CD1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BE8D01-5C1E-4616-A6E9-845441BF8157}"/>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264694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B11FAC-9C27-49A4-B7E5-D0594A290C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974328A-7F19-430E-94F3-6EC78337B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70BADE-3D6F-4D70-9F9C-68F61BE10AF8}"/>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98EDA6D3-AC91-4FD6-AB37-7AD7ED1B1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672032-C704-455B-BEE0-EC0123E5521C}"/>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1470713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5AD5C4E-5EFD-46F0-ADA1-1454DE2EB0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BD4A7D5-1944-46FA-9B87-1551CB270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F2086D-549B-4C2B-83A5-E9BA2B79F664}"/>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D4E855A8-87BD-4D3C-804D-323A02CF6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04D5BB-E83E-4766-9E57-AB5E96B2FA5C}"/>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81142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128260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2532433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263753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4287595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88453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360884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4142361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201626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E136B-4291-4FB6-955D-4DD05AFBB5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76FAA0-5A30-407E-85B8-A7FA964C9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0EE175-041E-442F-8890-4CDC38977427}"/>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C0229EF5-504F-4AD3-B405-2E9A4F7BD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D7C7B37-C6AF-413D-94F9-6505963AB013}"/>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3869442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965336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1385710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2130734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cs typeface="Tahoma"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Tahoma" pitchFamily="34" charset="0"/>
                <a:cs typeface="Tahoma" pitchFamily="34" charset="0"/>
              </a:defRPr>
            </a:lvl1pPr>
            <a:lvl2pPr>
              <a:defRPr>
                <a:latin typeface="Tahoma" pitchFamily="34" charset="0"/>
                <a:cs typeface="Tahoma" pitchFamily="34" charset="0"/>
              </a:defRPr>
            </a:lvl2pPr>
            <a:lvl3pPr>
              <a:defRPr>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p:cNvSpPr>
            <a:spLocks noGrp="1"/>
          </p:cNvSpPr>
          <p:nvPr>
            <p:ph type="ftr" sz="quarter" idx="10"/>
          </p:nvPr>
        </p:nvSpPr>
        <p:spPr/>
        <p:txBody>
          <a:bodyPr/>
          <a:lstStyle>
            <a:lvl1pPr algn="ctr">
              <a:defRPr sz="1400">
                <a:solidFill>
                  <a:prstClr val="white"/>
                </a:solidFill>
              </a:defRPr>
            </a:lvl1pPr>
          </a:lstStyle>
          <a:p>
            <a:pPr>
              <a:defRPr/>
            </a:pPr>
            <a:r>
              <a:rPr lang="el-GR"/>
              <a:t>ΠΛΩΤΟΙ ΚΥΜΑΤΟΘΡΑΥΣΤΕΣ</a:t>
            </a:r>
            <a:r>
              <a:rPr lang="en-US"/>
              <a:t>:</a:t>
            </a:r>
            <a:r>
              <a:rPr lang="el-GR"/>
              <a:t> ΠΑΡΑΜΕΤΡΙΚΗ ΑΝΑΛΥΣΗ ΚΑΙ ΛΕΙΤΟΥΡΓΙΚΟΣ </a:t>
            </a:r>
            <a:r>
              <a:rPr lang="el-GR" dirty="0"/>
              <a:t>ΣΧΕΔΙΑΣΜΟΣ</a:t>
            </a:r>
            <a:r>
              <a:rPr lang="en-US"/>
              <a:t> 	</a:t>
            </a:r>
            <a:fld id="{2B6D0B2A-D39C-4240-B089-71FFA8E3E4A6}" type="slidenum">
              <a:rPr lang="en-GB"/>
              <a:pPr>
                <a:defRPr/>
              </a:pPr>
              <a:t>‹#›</a:t>
            </a:fld>
            <a:endParaRPr lang="en-GB" dirty="0"/>
          </a:p>
        </p:txBody>
      </p:sp>
    </p:spTree>
    <p:extLst>
      <p:ext uri="{BB962C8B-B14F-4D97-AF65-F5344CB8AC3E}">
        <p14:creationId xmlns="" xmlns:p14="http://schemas.microsoft.com/office/powerpoint/2010/main" val="2363751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4"/>
          <p:cNvSpPr>
            <a:spLocks noGrp="1"/>
          </p:cNvSpPr>
          <p:nvPr>
            <p:ph type="ftr" sz="quarter" idx="10"/>
          </p:nvPr>
        </p:nvSpPr>
        <p:spPr/>
        <p:txBody>
          <a:bodyPr/>
          <a:lstStyle>
            <a:lvl1pPr algn="ctr">
              <a:defRPr sz="1400">
                <a:solidFill>
                  <a:prstClr val="white"/>
                </a:solidFill>
              </a:defRPr>
            </a:lvl1pPr>
          </a:lstStyle>
          <a:p>
            <a:pPr>
              <a:defRPr/>
            </a:pPr>
            <a:r>
              <a:rPr lang="el-GR"/>
              <a:t>ΠΛΩΤΟΙ ΚΥΜΑΤΟΘΡΑΥΣΤΕΣ</a:t>
            </a:r>
            <a:r>
              <a:rPr lang="en-US"/>
              <a:t>:</a:t>
            </a:r>
            <a:r>
              <a:rPr lang="el-GR"/>
              <a:t> ΠΑΡΑΜΕΤΡΙΚΗ ΑΝΑΛΥΣΗ ΚΑΙ </a:t>
            </a:r>
            <a:r>
              <a:rPr lang="el-GR" dirty="0"/>
              <a:t>ΛΕΙΤΟΥΡΓΙΚΟΣ ΣΧΕΔΙΑΣΜΟΣ</a:t>
            </a:r>
            <a:r>
              <a:rPr lang="en-US"/>
              <a:t> 	</a:t>
            </a:r>
            <a:fld id="{0875FD8D-9F87-4E36-B0EC-A617BC80C08E}" type="slidenum">
              <a:rPr lang="en-GB"/>
              <a:pPr>
                <a:defRPr/>
              </a:pPr>
              <a:t>‹#›</a:t>
            </a:fld>
            <a:endParaRPr lang="en-GB" dirty="0"/>
          </a:p>
        </p:txBody>
      </p:sp>
    </p:spTree>
    <p:extLst>
      <p:ext uri="{BB962C8B-B14F-4D97-AF65-F5344CB8AC3E}">
        <p14:creationId xmlns="" xmlns:p14="http://schemas.microsoft.com/office/powerpoint/2010/main" val="444250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cs typeface="Tahoma"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Tahoma" pitchFamily="34" charset="0"/>
                <a:cs typeface="Tahoma" pitchFamily="34" charset="0"/>
              </a:defRPr>
            </a:lvl1pPr>
            <a:lvl2pPr>
              <a:defRPr>
                <a:latin typeface="Tahoma" pitchFamily="34" charset="0"/>
                <a:cs typeface="Tahoma" pitchFamily="34" charset="0"/>
              </a:defRPr>
            </a:lvl2pPr>
            <a:lvl3pPr>
              <a:defRPr>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p:cNvSpPr>
            <a:spLocks noGrp="1"/>
          </p:cNvSpPr>
          <p:nvPr>
            <p:ph type="ftr" sz="quarter" idx="10"/>
          </p:nvPr>
        </p:nvSpPr>
        <p:spPr/>
        <p:txBody>
          <a:bodyPr/>
          <a:lstStyle>
            <a:lvl1pPr algn="ctr">
              <a:defRPr sz="1400">
                <a:solidFill>
                  <a:schemeClr val="bg1"/>
                </a:solidFill>
              </a:defRPr>
            </a:lvl1pPr>
          </a:lstStyle>
          <a:p>
            <a:pPr>
              <a:defRPr/>
            </a:pPr>
            <a:r>
              <a:rPr lang="el-GR"/>
              <a:t>ΠΛΩΤΟΙ ΚΥΜΑΤΟΘΡΑΥΣΤΕΣ</a:t>
            </a:r>
            <a:r>
              <a:rPr lang="en-US"/>
              <a:t>:</a:t>
            </a:r>
            <a:r>
              <a:rPr lang="el-GR"/>
              <a:t> ΠΑΡΑΜΕΤΡΙΚΗ ΑΝΑΛΥΣΗ ΚΑΙ ΛΕΙΤΟΥΡΓΙΚΟΣ </a:t>
            </a:r>
            <a:r>
              <a:rPr lang="el-GR" dirty="0"/>
              <a:t>ΣΧΕΔΙΑΣΜΟΣ</a:t>
            </a:r>
            <a:r>
              <a:rPr lang="en-US"/>
              <a:t> 	</a:t>
            </a:r>
            <a:fld id="{F11A2B87-FA00-4A6C-B167-DBDF3C8EF9CC}" type="slidenum">
              <a:rPr lang="en-GB"/>
              <a:pPr>
                <a:defRPr/>
              </a:pPr>
              <a:t>‹#›</a:t>
            </a:fld>
            <a:endParaRPr lang="en-GB" dirty="0"/>
          </a:p>
        </p:txBody>
      </p:sp>
    </p:spTree>
    <p:extLst>
      <p:ext uri="{BB962C8B-B14F-4D97-AF65-F5344CB8AC3E}">
        <p14:creationId xmlns="" xmlns:p14="http://schemas.microsoft.com/office/powerpoint/2010/main" val="1309038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EA6F960-BA5E-4819-A62B-F3FED6524161}"/>
              </a:ext>
            </a:extLst>
          </p:cNvPr>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endParaRPr lang="es-ES_tradnl"/>
          </a:p>
        </p:txBody>
      </p:sp>
      <p:sp>
        <p:nvSpPr>
          <p:cNvPr id="3" name="Υπότιτλος 2">
            <a:extLst>
              <a:ext uri="{FF2B5EF4-FFF2-40B4-BE49-F238E27FC236}">
                <a16:creationId xmlns="" xmlns:a16="http://schemas.microsoft.com/office/drawing/2014/main" id="{8BEA2818-FD9B-4D21-B632-99C127858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s-ES_tradnl"/>
          </a:p>
        </p:txBody>
      </p:sp>
      <p:sp>
        <p:nvSpPr>
          <p:cNvPr id="4" name="Θέση ημερομηνίας 3">
            <a:extLst>
              <a:ext uri="{FF2B5EF4-FFF2-40B4-BE49-F238E27FC236}">
                <a16:creationId xmlns="" xmlns:a16="http://schemas.microsoft.com/office/drawing/2014/main" id="{A0416AA9-5FEE-40B4-873E-372ADF31AE54}"/>
              </a:ext>
            </a:extLst>
          </p:cNvPr>
          <p:cNvSpPr>
            <a:spLocks noGrp="1"/>
          </p:cNvSpPr>
          <p:nvPr>
            <p:ph type="dt" sz="half" idx="10"/>
          </p:nvPr>
        </p:nvSpPr>
        <p:spPr/>
        <p:txBody>
          <a:bodyPr/>
          <a:lstStyle/>
          <a:p>
            <a:fld id="{BB9B16A5-32E4-41F4-A5B7-BAD974A9A3CF}"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90D19208-C134-4D7D-8D31-18878FB4CD16}"/>
              </a:ext>
            </a:extLst>
          </p:cNvPr>
          <p:cNvSpPr>
            <a:spLocks noGrp="1"/>
          </p:cNvSpPr>
          <p:nvPr>
            <p:ph type="ftr" sz="quarter" idx="11"/>
          </p:nvPr>
        </p:nvSpPr>
        <p:spPr/>
        <p:txBody>
          <a:bodyPr/>
          <a:lstStyle/>
          <a:p>
            <a:endParaRPr lang="es-ES_tradnl"/>
          </a:p>
        </p:txBody>
      </p:sp>
      <p:sp>
        <p:nvSpPr>
          <p:cNvPr id="6" name="Θέση αριθμού διαφάνειας 5">
            <a:extLst>
              <a:ext uri="{FF2B5EF4-FFF2-40B4-BE49-F238E27FC236}">
                <a16:creationId xmlns="" xmlns:a16="http://schemas.microsoft.com/office/drawing/2014/main" id="{368C72E8-0EEA-4690-B69D-05EF420F3EE1}"/>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238072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5AE8686-28AF-46DB-8AB6-FE3B2DF1B31E}"/>
              </a:ext>
            </a:extLst>
          </p:cNvPr>
          <p:cNvSpPr>
            <a:spLocks noGrp="1"/>
          </p:cNvSpPr>
          <p:nvPr>
            <p:ph type="title"/>
          </p:nvPr>
        </p:nvSpPr>
        <p:spPr/>
        <p:txBody>
          <a:bodyPr/>
          <a:lstStyle/>
          <a:p>
            <a:r>
              <a:rPr lang="el-GR"/>
              <a:t>Στυλ κύριου τίτλου</a:t>
            </a:r>
            <a:endParaRPr lang="es-ES_tradnl"/>
          </a:p>
        </p:txBody>
      </p:sp>
      <p:sp>
        <p:nvSpPr>
          <p:cNvPr id="3" name="Θέση περιεχομένου 2">
            <a:extLst>
              <a:ext uri="{FF2B5EF4-FFF2-40B4-BE49-F238E27FC236}">
                <a16:creationId xmlns="" xmlns:a16="http://schemas.microsoft.com/office/drawing/2014/main" id="{4FE41B6F-15E1-4369-910E-47AA34CE773D}"/>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ημερομηνίας 3">
            <a:extLst>
              <a:ext uri="{FF2B5EF4-FFF2-40B4-BE49-F238E27FC236}">
                <a16:creationId xmlns="" xmlns:a16="http://schemas.microsoft.com/office/drawing/2014/main" id="{9DFB2B14-6A80-451A-BB6B-53D168119EA0}"/>
              </a:ext>
            </a:extLst>
          </p:cNvPr>
          <p:cNvSpPr>
            <a:spLocks noGrp="1"/>
          </p:cNvSpPr>
          <p:nvPr>
            <p:ph type="dt" sz="half" idx="10"/>
          </p:nvPr>
        </p:nvSpPr>
        <p:spPr/>
        <p:txBody>
          <a:bodyPr/>
          <a:lstStyle/>
          <a:p>
            <a:fld id="{C600E664-E640-4AE2-B7BD-FA16DF0759CF}"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C40C367E-1903-4C2D-9E4E-439DD04D3C26}"/>
              </a:ext>
            </a:extLst>
          </p:cNvPr>
          <p:cNvSpPr>
            <a:spLocks noGrp="1"/>
          </p:cNvSpPr>
          <p:nvPr>
            <p:ph type="ftr" sz="quarter" idx="11"/>
          </p:nvPr>
        </p:nvSpPr>
        <p:spPr/>
        <p:txBody>
          <a:bodyPr/>
          <a:lstStyle/>
          <a:p>
            <a:endParaRPr lang="es-ES_tradnl"/>
          </a:p>
        </p:txBody>
      </p:sp>
      <p:sp>
        <p:nvSpPr>
          <p:cNvPr id="6" name="Θέση αριθμού διαφάνειας 5">
            <a:extLst>
              <a:ext uri="{FF2B5EF4-FFF2-40B4-BE49-F238E27FC236}">
                <a16:creationId xmlns="" xmlns:a16="http://schemas.microsoft.com/office/drawing/2014/main" id="{8D3CA48D-7C50-4DD7-8551-B87D84C3C01E}"/>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132381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AFA8D5F-4C99-4BDD-B5A2-D2AAD67BF803}"/>
              </a:ext>
            </a:extLst>
          </p:cNvPr>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endParaRPr lang="es-ES_tradnl"/>
          </a:p>
        </p:txBody>
      </p:sp>
      <p:sp>
        <p:nvSpPr>
          <p:cNvPr id="3" name="Θέση κειμένου 2">
            <a:extLst>
              <a:ext uri="{FF2B5EF4-FFF2-40B4-BE49-F238E27FC236}">
                <a16:creationId xmlns="" xmlns:a16="http://schemas.microsoft.com/office/drawing/2014/main" id="{DD275244-154D-4568-AAC4-4EC6FAF50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 xmlns:a16="http://schemas.microsoft.com/office/drawing/2014/main" id="{3270696E-A521-4FF9-BC30-6077E9870271}"/>
              </a:ext>
            </a:extLst>
          </p:cNvPr>
          <p:cNvSpPr>
            <a:spLocks noGrp="1"/>
          </p:cNvSpPr>
          <p:nvPr>
            <p:ph type="dt" sz="half" idx="10"/>
          </p:nvPr>
        </p:nvSpPr>
        <p:spPr/>
        <p:txBody>
          <a:bodyPr/>
          <a:lstStyle/>
          <a:p>
            <a:fld id="{24DB5A0B-1BF8-4F67-A322-73F2367B702E}"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62F422BA-75EA-4960-B4D6-20BA4E72884D}"/>
              </a:ext>
            </a:extLst>
          </p:cNvPr>
          <p:cNvSpPr>
            <a:spLocks noGrp="1"/>
          </p:cNvSpPr>
          <p:nvPr>
            <p:ph type="ftr" sz="quarter" idx="11"/>
          </p:nvPr>
        </p:nvSpPr>
        <p:spPr/>
        <p:txBody>
          <a:bodyPr/>
          <a:lstStyle/>
          <a:p>
            <a:endParaRPr lang="es-ES_tradnl"/>
          </a:p>
        </p:txBody>
      </p:sp>
      <p:sp>
        <p:nvSpPr>
          <p:cNvPr id="6" name="Θέση αριθμού διαφάνειας 5">
            <a:extLst>
              <a:ext uri="{FF2B5EF4-FFF2-40B4-BE49-F238E27FC236}">
                <a16:creationId xmlns="" xmlns:a16="http://schemas.microsoft.com/office/drawing/2014/main" id="{EA98CC17-8495-437B-B2D0-2B02EAA9F4FB}"/>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2298275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2D1C79A-B065-4428-957D-465939C450E3}"/>
              </a:ext>
            </a:extLst>
          </p:cNvPr>
          <p:cNvSpPr>
            <a:spLocks noGrp="1"/>
          </p:cNvSpPr>
          <p:nvPr>
            <p:ph type="title"/>
          </p:nvPr>
        </p:nvSpPr>
        <p:spPr/>
        <p:txBody>
          <a:bodyPr/>
          <a:lstStyle/>
          <a:p>
            <a:r>
              <a:rPr lang="el-GR"/>
              <a:t>Στυλ κύριου τίτλου</a:t>
            </a:r>
            <a:endParaRPr lang="es-ES_tradnl"/>
          </a:p>
        </p:txBody>
      </p:sp>
      <p:sp>
        <p:nvSpPr>
          <p:cNvPr id="3" name="Θέση περιεχομένου 2">
            <a:extLst>
              <a:ext uri="{FF2B5EF4-FFF2-40B4-BE49-F238E27FC236}">
                <a16:creationId xmlns="" xmlns:a16="http://schemas.microsoft.com/office/drawing/2014/main" id="{89042166-69CE-49C5-91BC-2187621A4E03}"/>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περιεχομένου 3">
            <a:extLst>
              <a:ext uri="{FF2B5EF4-FFF2-40B4-BE49-F238E27FC236}">
                <a16:creationId xmlns="" xmlns:a16="http://schemas.microsoft.com/office/drawing/2014/main" id="{2B7B5D9A-AA29-468F-86C8-5166CC505D57}"/>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5" name="Θέση ημερομηνίας 4">
            <a:extLst>
              <a:ext uri="{FF2B5EF4-FFF2-40B4-BE49-F238E27FC236}">
                <a16:creationId xmlns="" xmlns:a16="http://schemas.microsoft.com/office/drawing/2014/main" id="{F78F1E30-215B-416C-914B-81903C71C23D}"/>
              </a:ext>
            </a:extLst>
          </p:cNvPr>
          <p:cNvSpPr>
            <a:spLocks noGrp="1"/>
          </p:cNvSpPr>
          <p:nvPr>
            <p:ph type="dt" sz="half" idx="10"/>
          </p:nvPr>
        </p:nvSpPr>
        <p:spPr/>
        <p:txBody>
          <a:bodyPr/>
          <a:lstStyle/>
          <a:p>
            <a:fld id="{B187F698-EE20-4C70-836F-944CACCB2A50}" type="datetime1">
              <a:rPr lang="es-ES_tradnl" smtClean="0"/>
              <a:pPr/>
              <a:t>01/11/2019</a:t>
            </a:fld>
            <a:endParaRPr lang="es-ES_tradnl"/>
          </a:p>
        </p:txBody>
      </p:sp>
      <p:sp>
        <p:nvSpPr>
          <p:cNvPr id="6" name="Θέση υποσέλιδου 5">
            <a:extLst>
              <a:ext uri="{FF2B5EF4-FFF2-40B4-BE49-F238E27FC236}">
                <a16:creationId xmlns="" xmlns:a16="http://schemas.microsoft.com/office/drawing/2014/main" id="{A7711F62-DDB7-417D-837E-6090EA373574}"/>
              </a:ext>
            </a:extLst>
          </p:cNvPr>
          <p:cNvSpPr>
            <a:spLocks noGrp="1"/>
          </p:cNvSpPr>
          <p:nvPr>
            <p:ph type="ftr" sz="quarter" idx="11"/>
          </p:nvPr>
        </p:nvSpPr>
        <p:spPr/>
        <p:txBody>
          <a:bodyPr/>
          <a:lstStyle/>
          <a:p>
            <a:endParaRPr lang="es-ES_tradnl"/>
          </a:p>
        </p:txBody>
      </p:sp>
      <p:sp>
        <p:nvSpPr>
          <p:cNvPr id="7" name="Θέση αριθμού διαφάνειας 6">
            <a:extLst>
              <a:ext uri="{FF2B5EF4-FFF2-40B4-BE49-F238E27FC236}">
                <a16:creationId xmlns="" xmlns:a16="http://schemas.microsoft.com/office/drawing/2014/main" id="{D63E3447-4A71-455A-A229-A9511BE1F765}"/>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26420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947B68-2946-45BF-8788-C54FC5811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AA49789-5716-40D5-9426-CAB53B18F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3EB0BED-7434-476F-8989-A6C43F10DA56}"/>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DA98BC2E-7604-4453-85E8-8C58E5DFA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85FC24-E8BA-404C-BD05-3B1D21E5B896}"/>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2237713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A8B1198-AA50-466A-AA11-9C2CB7412AE2}"/>
              </a:ext>
            </a:extLst>
          </p:cNvPr>
          <p:cNvSpPr>
            <a:spLocks noGrp="1"/>
          </p:cNvSpPr>
          <p:nvPr>
            <p:ph type="title"/>
          </p:nvPr>
        </p:nvSpPr>
        <p:spPr>
          <a:xfrm>
            <a:off x="839788" y="365125"/>
            <a:ext cx="10515600" cy="1325563"/>
          </a:xfrm>
        </p:spPr>
        <p:txBody>
          <a:bodyPr/>
          <a:lstStyle/>
          <a:p>
            <a:r>
              <a:rPr lang="el-GR"/>
              <a:t>Στυλ κύριου τίτλου</a:t>
            </a:r>
            <a:endParaRPr lang="es-ES_tradnl"/>
          </a:p>
        </p:txBody>
      </p:sp>
      <p:sp>
        <p:nvSpPr>
          <p:cNvPr id="3" name="Θέση κειμένου 2">
            <a:extLst>
              <a:ext uri="{FF2B5EF4-FFF2-40B4-BE49-F238E27FC236}">
                <a16:creationId xmlns="" xmlns:a16="http://schemas.microsoft.com/office/drawing/2014/main" id="{E110916C-9121-4A8E-9E72-ABEFE1ACA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 xmlns:a16="http://schemas.microsoft.com/office/drawing/2014/main" id="{B166FA93-3A92-453D-AB5C-E75D583C67A4}"/>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5" name="Θέση κειμένου 4">
            <a:extLst>
              <a:ext uri="{FF2B5EF4-FFF2-40B4-BE49-F238E27FC236}">
                <a16:creationId xmlns="" xmlns:a16="http://schemas.microsoft.com/office/drawing/2014/main" id="{3B05AB5B-9214-4920-899A-A51FBF10C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 xmlns:a16="http://schemas.microsoft.com/office/drawing/2014/main" id="{FD936780-CDF6-4495-B463-B355DB2CEF9C}"/>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7" name="Θέση ημερομηνίας 6">
            <a:extLst>
              <a:ext uri="{FF2B5EF4-FFF2-40B4-BE49-F238E27FC236}">
                <a16:creationId xmlns="" xmlns:a16="http://schemas.microsoft.com/office/drawing/2014/main" id="{4F7A8DDA-6174-4007-B49A-7422D35F01D0}"/>
              </a:ext>
            </a:extLst>
          </p:cNvPr>
          <p:cNvSpPr>
            <a:spLocks noGrp="1"/>
          </p:cNvSpPr>
          <p:nvPr>
            <p:ph type="dt" sz="half" idx="10"/>
          </p:nvPr>
        </p:nvSpPr>
        <p:spPr/>
        <p:txBody>
          <a:bodyPr/>
          <a:lstStyle/>
          <a:p>
            <a:fld id="{021CF1BA-DFC1-4848-A9D7-153820E51EE7}" type="datetime1">
              <a:rPr lang="es-ES_tradnl" smtClean="0"/>
              <a:pPr/>
              <a:t>01/11/2019</a:t>
            </a:fld>
            <a:endParaRPr lang="es-ES_tradnl"/>
          </a:p>
        </p:txBody>
      </p:sp>
      <p:sp>
        <p:nvSpPr>
          <p:cNvPr id="8" name="Θέση υποσέλιδου 7">
            <a:extLst>
              <a:ext uri="{FF2B5EF4-FFF2-40B4-BE49-F238E27FC236}">
                <a16:creationId xmlns="" xmlns:a16="http://schemas.microsoft.com/office/drawing/2014/main" id="{174E3D71-17F1-4C4B-B19C-704077C01EBE}"/>
              </a:ext>
            </a:extLst>
          </p:cNvPr>
          <p:cNvSpPr>
            <a:spLocks noGrp="1"/>
          </p:cNvSpPr>
          <p:nvPr>
            <p:ph type="ftr" sz="quarter" idx="11"/>
          </p:nvPr>
        </p:nvSpPr>
        <p:spPr/>
        <p:txBody>
          <a:bodyPr/>
          <a:lstStyle/>
          <a:p>
            <a:endParaRPr lang="es-ES_tradnl"/>
          </a:p>
        </p:txBody>
      </p:sp>
      <p:sp>
        <p:nvSpPr>
          <p:cNvPr id="9" name="Θέση αριθμού διαφάνειας 8">
            <a:extLst>
              <a:ext uri="{FF2B5EF4-FFF2-40B4-BE49-F238E27FC236}">
                <a16:creationId xmlns="" xmlns:a16="http://schemas.microsoft.com/office/drawing/2014/main" id="{F38B372C-64EF-410A-994B-49DD1E703D07}"/>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1511347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DB09838-E7CE-424F-95F3-D917133EC166}"/>
              </a:ext>
            </a:extLst>
          </p:cNvPr>
          <p:cNvSpPr>
            <a:spLocks noGrp="1"/>
          </p:cNvSpPr>
          <p:nvPr>
            <p:ph type="title"/>
          </p:nvPr>
        </p:nvSpPr>
        <p:spPr/>
        <p:txBody>
          <a:bodyPr/>
          <a:lstStyle/>
          <a:p>
            <a:r>
              <a:rPr lang="el-GR"/>
              <a:t>Στυλ κύριου τίτλου</a:t>
            </a:r>
            <a:endParaRPr lang="es-ES_tradnl"/>
          </a:p>
        </p:txBody>
      </p:sp>
      <p:sp>
        <p:nvSpPr>
          <p:cNvPr id="3" name="Θέση ημερομηνίας 2">
            <a:extLst>
              <a:ext uri="{FF2B5EF4-FFF2-40B4-BE49-F238E27FC236}">
                <a16:creationId xmlns="" xmlns:a16="http://schemas.microsoft.com/office/drawing/2014/main" id="{20D66FEB-F2FA-4A6A-BB87-7F997571DB8C}"/>
              </a:ext>
            </a:extLst>
          </p:cNvPr>
          <p:cNvSpPr>
            <a:spLocks noGrp="1"/>
          </p:cNvSpPr>
          <p:nvPr>
            <p:ph type="dt" sz="half" idx="10"/>
          </p:nvPr>
        </p:nvSpPr>
        <p:spPr/>
        <p:txBody>
          <a:bodyPr/>
          <a:lstStyle/>
          <a:p>
            <a:fld id="{85EEBF8D-1FBF-4FEC-BBB5-4C5F0AC71C12}" type="datetime1">
              <a:rPr lang="es-ES_tradnl" smtClean="0"/>
              <a:pPr/>
              <a:t>01/11/2019</a:t>
            </a:fld>
            <a:endParaRPr lang="es-ES_tradnl"/>
          </a:p>
        </p:txBody>
      </p:sp>
      <p:sp>
        <p:nvSpPr>
          <p:cNvPr id="4" name="Θέση υποσέλιδου 3">
            <a:extLst>
              <a:ext uri="{FF2B5EF4-FFF2-40B4-BE49-F238E27FC236}">
                <a16:creationId xmlns="" xmlns:a16="http://schemas.microsoft.com/office/drawing/2014/main" id="{BE68D9C2-1A4F-4AE0-98BF-FCA872B4F20C}"/>
              </a:ext>
            </a:extLst>
          </p:cNvPr>
          <p:cNvSpPr>
            <a:spLocks noGrp="1"/>
          </p:cNvSpPr>
          <p:nvPr>
            <p:ph type="ftr" sz="quarter" idx="11"/>
          </p:nvPr>
        </p:nvSpPr>
        <p:spPr/>
        <p:txBody>
          <a:bodyPr/>
          <a:lstStyle/>
          <a:p>
            <a:endParaRPr lang="es-ES_tradnl"/>
          </a:p>
        </p:txBody>
      </p:sp>
      <p:sp>
        <p:nvSpPr>
          <p:cNvPr id="5" name="Θέση αριθμού διαφάνειας 4">
            <a:extLst>
              <a:ext uri="{FF2B5EF4-FFF2-40B4-BE49-F238E27FC236}">
                <a16:creationId xmlns="" xmlns:a16="http://schemas.microsoft.com/office/drawing/2014/main" id="{691597EF-3760-4C37-A9F6-24C064E3A257}"/>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3947416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81178820-2B4C-4F0F-BBCD-2296DF99DDE5}"/>
              </a:ext>
            </a:extLst>
          </p:cNvPr>
          <p:cNvSpPr>
            <a:spLocks noGrp="1"/>
          </p:cNvSpPr>
          <p:nvPr>
            <p:ph type="dt" sz="half" idx="10"/>
          </p:nvPr>
        </p:nvSpPr>
        <p:spPr/>
        <p:txBody>
          <a:bodyPr/>
          <a:lstStyle/>
          <a:p>
            <a:fld id="{DCAE98F7-86BF-4CCE-91FD-BD1B7C4453AA}" type="datetime1">
              <a:rPr lang="es-ES_tradnl" smtClean="0"/>
              <a:pPr/>
              <a:t>01/11/2019</a:t>
            </a:fld>
            <a:endParaRPr lang="es-ES_tradnl"/>
          </a:p>
        </p:txBody>
      </p:sp>
      <p:sp>
        <p:nvSpPr>
          <p:cNvPr id="3" name="Θέση υποσέλιδου 2">
            <a:extLst>
              <a:ext uri="{FF2B5EF4-FFF2-40B4-BE49-F238E27FC236}">
                <a16:creationId xmlns="" xmlns:a16="http://schemas.microsoft.com/office/drawing/2014/main" id="{EB4C43F3-F7BF-4192-9FAE-F182EBBD2A3D}"/>
              </a:ext>
            </a:extLst>
          </p:cNvPr>
          <p:cNvSpPr>
            <a:spLocks noGrp="1"/>
          </p:cNvSpPr>
          <p:nvPr>
            <p:ph type="ftr" sz="quarter" idx="11"/>
          </p:nvPr>
        </p:nvSpPr>
        <p:spPr/>
        <p:txBody>
          <a:bodyPr/>
          <a:lstStyle/>
          <a:p>
            <a:endParaRPr lang="es-ES_tradnl"/>
          </a:p>
        </p:txBody>
      </p:sp>
      <p:sp>
        <p:nvSpPr>
          <p:cNvPr id="4" name="Θέση αριθμού διαφάνειας 3">
            <a:extLst>
              <a:ext uri="{FF2B5EF4-FFF2-40B4-BE49-F238E27FC236}">
                <a16:creationId xmlns="" xmlns:a16="http://schemas.microsoft.com/office/drawing/2014/main" id="{F1B9CD45-0F43-4357-B3C4-CE7734C12219}"/>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3177479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DDB2933-A7F9-4447-99BF-3E38FF84BAE8}"/>
              </a:ext>
            </a:extLst>
          </p:cNvPr>
          <p:cNvSpPr>
            <a:spLocks noGrp="1"/>
          </p:cNvSpPr>
          <p:nvPr>
            <p:ph type="title"/>
          </p:nvPr>
        </p:nvSpPr>
        <p:spPr>
          <a:xfrm>
            <a:off x="839788" y="457200"/>
            <a:ext cx="3932237" cy="1600200"/>
          </a:xfrm>
        </p:spPr>
        <p:txBody>
          <a:bodyPr anchor="b"/>
          <a:lstStyle>
            <a:lvl1pPr>
              <a:defRPr sz="3200"/>
            </a:lvl1pPr>
          </a:lstStyle>
          <a:p>
            <a:r>
              <a:rPr lang="el-GR"/>
              <a:t>Στυλ κύριου τίτλου</a:t>
            </a:r>
            <a:endParaRPr lang="es-ES_tradnl"/>
          </a:p>
        </p:txBody>
      </p:sp>
      <p:sp>
        <p:nvSpPr>
          <p:cNvPr id="3" name="Θέση περιεχομένου 2">
            <a:extLst>
              <a:ext uri="{FF2B5EF4-FFF2-40B4-BE49-F238E27FC236}">
                <a16:creationId xmlns="" xmlns:a16="http://schemas.microsoft.com/office/drawing/2014/main" id="{B285D1DB-C0AD-41CA-9B83-5E77E7ED8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κειμένου 3">
            <a:extLst>
              <a:ext uri="{FF2B5EF4-FFF2-40B4-BE49-F238E27FC236}">
                <a16:creationId xmlns="" xmlns:a16="http://schemas.microsoft.com/office/drawing/2014/main" id="{DA54EAF8-7CBF-442C-A49F-B234A7F48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0D8FA048-B8DD-4927-999F-38488FBB4727}"/>
              </a:ext>
            </a:extLst>
          </p:cNvPr>
          <p:cNvSpPr>
            <a:spLocks noGrp="1"/>
          </p:cNvSpPr>
          <p:nvPr>
            <p:ph type="dt" sz="half" idx="10"/>
          </p:nvPr>
        </p:nvSpPr>
        <p:spPr/>
        <p:txBody>
          <a:bodyPr/>
          <a:lstStyle/>
          <a:p>
            <a:fld id="{0FDBF0E4-3DB9-41BB-A1CE-4585BE5398EB}" type="datetime1">
              <a:rPr lang="es-ES_tradnl" smtClean="0"/>
              <a:pPr/>
              <a:t>01/11/2019</a:t>
            </a:fld>
            <a:endParaRPr lang="es-ES_tradnl"/>
          </a:p>
        </p:txBody>
      </p:sp>
      <p:sp>
        <p:nvSpPr>
          <p:cNvPr id="6" name="Θέση υποσέλιδου 5">
            <a:extLst>
              <a:ext uri="{FF2B5EF4-FFF2-40B4-BE49-F238E27FC236}">
                <a16:creationId xmlns="" xmlns:a16="http://schemas.microsoft.com/office/drawing/2014/main" id="{7A1BF727-3E40-483E-B4CD-BACFB9A439EE}"/>
              </a:ext>
            </a:extLst>
          </p:cNvPr>
          <p:cNvSpPr>
            <a:spLocks noGrp="1"/>
          </p:cNvSpPr>
          <p:nvPr>
            <p:ph type="ftr" sz="quarter" idx="11"/>
          </p:nvPr>
        </p:nvSpPr>
        <p:spPr/>
        <p:txBody>
          <a:bodyPr/>
          <a:lstStyle/>
          <a:p>
            <a:endParaRPr lang="es-ES_tradnl"/>
          </a:p>
        </p:txBody>
      </p:sp>
      <p:sp>
        <p:nvSpPr>
          <p:cNvPr id="7" name="Θέση αριθμού διαφάνειας 6">
            <a:extLst>
              <a:ext uri="{FF2B5EF4-FFF2-40B4-BE49-F238E27FC236}">
                <a16:creationId xmlns="" xmlns:a16="http://schemas.microsoft.com/office/drawing/2014/main" id="{28CA00A9-EF2D-48A0-B706-C412DEE6CE54}"/>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2564971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4E2EF5F-5ED4-4FC0-9680-A2F903D39AA6}"/>
              </a:ext>
            </a:extLst>
          </p:cNvPr>
          <p:cNvSpPr>
            <a:spLocks noGrp="1"/>
          </p:cNvSpPr>
          <p:nvPr>
            <p:ph type="title"/>
          </p:nvPr>
        </p:nvSpPr>
        <p:spPr>
          <a:xfrm>
            <a:off x="839788" y="457200"/>
            <a:ext cx="3932237" cy="1600200"/>
          </a:xfrm>
        </p:spPr>
        <p:txBody>
          <a:bodyPr anchor="b"/>
          <a:lstStyle>
            <a:lvl1pPr>
              <a:defRPr sz="3200"/>
            </a:lvl1pPr>
          </a:lstStyle>
          <a:p>
            <a:r>
              <a:rPr lang="el-GR"/>
              <a:t>Στυλ κύριου τίτλου</a:t>
            </a:r>
            <a:endParaRPr lang="es-ES_tradnl"/>
          </a:p>
        </p:txBody>
      </p:sp>
      <p:sp>
        <p:nvSpPr>
          <p:cNvPr id="3" name="Θέση εικόνας 2">
            <a:extLst>
              <a:ext uri="{FF2B5EF4-FFF2-40B4-BE49-F238E27FC236}">
                <a16:creationId xmlns="" xmlns:a16="http://schemas.microsoft.com/office/drawing/2014/main" id="{DAE28435-C2E6-40ED-9822-5A4A98611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Θέση κειμένου 3">
            <a:extLst>
              <a:ext uri="{FF2B5EF4-FFF2-40B4-BE49-F238E27FC236}">
                <a16:creationId xmlns="" xmlns:a16="http://schemas.microsoft.com/office/drawing/2014/main" id="{1B6A9206-D241-4D2B-8546-69A968417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806308F8-53DD-4B87-904C-6575C091E4DF}"/>
              </a:ext>
            </a:extLst>
          </p:cNvPr>
          <p:cNvSpPr>
            <a:spLocks noGrp="1"/>
          </p:cNvSpPr>
          <p:nvPr>
            <p:ph type="dt" sz="half" idx="10"/>
          </p:nvPr>
        </p:nvSpPr>
        <p:spPr/>
        <p:txBody>
          <a:bodyPr/>
          <a:lstStyle/>
          <a:p>
            <a:fld id="{1897CA81-DE71-4D3E-B145-E8E204D631CA}" type="datetime1">
              <a:rPr lang="es-ES_tradnl" smtClean="0"/>
              <a:pPr/>
              <a:t>01/11/2019</a:t>
            </a:fld>
            <a:endParaRPr lang="es-ES_tradnl"/>
          </a:p>
        </p:txBody>
      </p:sp>
      <p:sp>
        <p:nvSpPr>
          <p:cNvPr id="6" name="Θέση υποσέλιδου 5">
            <a:extLst>
              <a:ext uri="{FF2B5EF4-FFF2-40B4-BE49-F238E27FC236}">
                <a16:creationId xmlns="" xmlns:a16="http://schemas.microsoft.com/office/drawing/2014/main" id="{ECCCB28F-BBB7-437E-B0CA-25E1B7564AC2}"/>
              </a:ext>
            </a:extLst>
          </p:cNvPr>
          <p:cNvSpPr>
            <a:spLocks noGrp="1"/>
          </p:cNvSpPr>
          <p:nvPr>
            <p:ph type="ftr" sz="quarter" idx="11"/>
          </p:nvPr>
        </p:nvSpPr>
        <p:spPr/>
        <p:txBody>
          <a:bodyPr/>
          <a:lstStyle/>
          <a:p>
            <a:endParaRPr lang="es-ES_tradnl"/>
          </a:p>
        </p:txBody>
      </p:sp>
      <p:sp>
        <p:nvSpPr>
          <p:cNvPr id="7" name="Θέση αριθμού διαφάνειας 6">
            <a:extLst>
              <a:ext uri="{FF2B5EF4-FFF2-40B4-BE49-F238E27FC236}">
                <a16:creationId xmlns="" xmlns:a16="http://schemas.microsoft.com/office/drawing/2014/main" id="{E7003E83-0252-4F53-BFF6-95977634B8C7}"/>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1247399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B55A3B0-14F7-46DF-84AE-1A86239B06D3}"/>
              </a:ext>
            </a:extLst>
          </p:cNvPr>
          <p:cNvSpPr>
            <a:spLocks noGrp="1"/>
          </p:cNvSpPr>
          <p:nvPr>
            <p:ph type="title"/>
          </p:nvPr>
        </p:nvSpPr>
        <p:spPr/>
        <p:txBody>
          <a:bodyPr/>
          <a:lstStyle/>
          <a:p>
            <a:r>
              <a:rPr lang="el-GR"/>
              <a:t>Στυλ κύριου τίτλου</a:t>
            </a:r>
            <a:endParaRPr lang="es-ES_tradnl"/>
          </a:p>
        </p:txBody>
      </p:sp>
      <p:sp>
        <p:nvSpPr>
          <p:cNvPr id="3" name="Θέση κατακόρυφου κειμένου 2">
            <a:extLst>
              <a:ext uri="{FF2B5EF4-FFF2-40B4-BE49-F238E27FC236}">
                <a16:creationId xmlns="" xmlns:a16="http://schemas.microsoft.com/office/drawing/2014/main" id="{1FFDF57E-263D-4D89-9E12-EB96D60E1A76}"/>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ημερομηνίας 3">
            <a:extLst>
              <a:ext uri="{FF2B5EF4-FFF2-40B4-BE49-F238E27FC236}">
                <a16:creationId xmlns="" xmlns:a16="http://schemas.microsoft.com/office/drawing/2014/main" id="{B6C30295-7A16-4355-B8FC-364137D7D195}"/>
              </a:ext>
            </a:extLst>
          </p:cNvPr>
          <p:cNvSpPr>
            <a:spLocks noGrp="1"/>
          </p:cNvSpPr>
          <p:nvPr>
            <p:ph type="dt" sz="half" idx="10"/>
          </p:nvPr>
        </p:nvSpPr>
        <p:spPr/>
        <p:txBody>
          <a:bodyPr/>
          <a:lstStyle/>
          <a:p>
            <a:fld id="{9683F63A-C26A-4BE1-9363-0D6C912120E3}"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6B31D049-CBF5-441F-8A63-FAA744DB94E9}"/>
              </a:ext>
            </a:extLst>
          </p:cNvPr>
          <p:cNvSpPr>
            <a:spLocks noGrp="1"/>
          </p:cNvSpPr>
          <p:nvPr>
            <p:ph type="ftr" sz="quarter" idx="11"/>
          </p:nvPr>
        </p:nvSpPr>
        <p:spPr/>
        <p:txBody>
          <a:bodyPr/>
          <a:lstStyle/>
          <a:p>
            <a:endParaRPr lang="es-ES_tradnl"/>
          </a:p>
        </p:txBody>
      </p:sp>
      <p:sp>
        <p:nvSpPr>
          <p:cNvPr id="6" name="Θέση αριθμού διαφάνειας 5">
            <a:extLst>
              <a:ext uri="{FF2B5EF4-FFF2-40B4-BE49-F238E27FC236}">
                <a16:creationId xmlns="" xmlns:a16="http://schemas.microsoft.com/office/drawing/2014/main" id="{6715642D-089C-4300-AC1C-5D76DDC8D41D}"/>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3859596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F12DBD5E-45E4-42D1-B4E6-84C774E88808}"/>
              </a:ext>
            </a:extLst>
          </p:cNvPr>
          <p:cNvSpPr>
            <a:spLocks noGrp="1"/>
          </p:cNvSpPr>
          <p:nvPr>
            <p:ph type="title" orient="vert"/>
          </p:nvPr>
        </p:nvSpPr>
        <p:spPr>
          <a:xfrm>
            <a:off x="8724900" y="365125"/>
            <a:ext cx="2628900" cy="5811838"/>
          </a:xfrm>
        </p:spPr>
        <p:txBody>
          <a:bodyPr vert="eaVert"/>
          <a:lstStyle/>
          <a:p>
            <a:r>
              <a:rPr lang="el-GR"/>
              <a:t>Στυλ κύριου τίτλου</a:t>
            </a:r>
            <a:endParaRPr lang="es-ES_tradnl"/>
          </a:p>
        </p:txBody>
      </p:sp>
      <p:sp>
        <p:nvSpPr>
          <p:cNvPr id="3" name="Θέση κατακόρυφου κειμένου 2">
            <a:extLst>
              <a:ext uri="{FF2B5EF4-FFF2-40B4-BE49-F238E27FC236}">
                <a16:creationId xmlns="" xmlns:a16="http://schemas.microsoft.com/office/drawing/2014/main" id="{430FBD22-AD31-4509-B805-F27E9A23DC7E}"/>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ημερομηνίας 3">
            <a:extLst>
              <a:ext uri="{FF2B5EF4-FFF2-40B4-BE49-F238E27FC236}">
                <a16:creationId xmlns="" xmlns:a16="http://schemas.microsoft.com/office/drawing/2014/main" id="{6AA51172-E119-4BB4-8950-634D12EB246E}"/>
              </a:ext>
            </a:extLst>
          </p:cNvPr>
          <p:cNvSpPr>
            <a:spLocks noGrp="1"/>
          </p:cNvSpPr>
          <p:nvPr>
            <p:ph type="dt" sz="half" idx="10"/>
          </p:nvPr>
        </p:nvSpPr>
        <p:spPr/>
        <p:txBody>
          <a:bodyPr/>
          <a:lstStyle/>
          <a:p>
            <a:fld id="{AEFFB0F3-E2F4-4C7C-9CF5-C52AF5CD3679}"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09F5D4E1-3BC1-4B4C-969A-7B3DDE23B42A}"/>
              </a:ext>
            </a:extLst>
          </p:cNvPr>
          <p:cNvSpPr>
            <a:spLocks noGrp="1"/>
          </p:cNvSpPr>
          <p:nvPr>
            <p:ph type="ftr" sz="quarter" idx="11"/>
          </p:nvPr>
        </p:nvSpPr>
        <p:spPr/>
        <p:txBody>
          <a:bodyPr/>
          <a:lstStyle/>
          <a:p>
            <a:endParaRPr lang="es-ES_tradnl"/>
          </a:p>
        </p:txBody>
      </p:sp>
      <p:sp>
        <p:nvSpPr>
          <p:cNvPr id="6" name="Θέση αριθμού διαφάνειας 5">
            <a:extLst>
              <a:ext uri="{FF2B5EF4-FFF2-40B4-BE49-F238E27FC236}">
                <a16:creationId xmlns="" xmlns:a16="http://schemas.microsoft.com/office/drawing/2014/main" id="{BA4BCAFC-7D3C-4F23-914E-5FE6C01AAD39}"/>
              </a:ext>
            </a:extLst>
          </p:cNvPr>
          <p:cNvSpPr>
            <a:spLocks noGrp="1"/>
          </p:cNvSpPr>
          <p:nvPr>
            <p:ph type="sldNum" sz="quarter" idx="12"/>
          </p:nvPr>
        </p:nvSpPr>
        <p:spPr/>
        <p:txBody>
          <a:body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1250149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 xmlns:a16="http://schemas.microsoft.com/office/drawing/2014/main" id="{0F23069C-4B3C-4EAD-A39B-2B4ED11D3046}"/>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 xmlns:a16="http://schemas.microsoft.com/office/drawing/2014/main" id="{08295552-3F15-4B2A-8C81-E688DC8B0DAC}"/>
              </a:ext>
            </a:extLst>
          </p:cNvPr>
          <p:cNvSpPr>
            <a:spLocks noGrp="1" noChangeArrowheads="1"/>
          </p:cNvSpPr>
          <p:nvPr>
            <p:ph type="ftr" sz="quarter" idx="11"/>
          </p:nvPr>
        </p:nvSpPr>
        <p:spPr>
          <a:ln/>
        </p:spPr>
        <p:txBody>
          <a:bodyPr/>
          <a:lstStyle>
            <a:lvl1pPr>
              <a:defRPr/>
            </a:lvl1pPr>
          </a:lstStyle>
          <a:p>
            <a:pPr>
              <a:defRPr/>
            </a:pPr>
            <a:r>
              <a:rPr lang="en-US"/>
              <a:t>Effects of Posidonia oceanica meadow on wave propagation:Large scale experiments - Stratigaki,V.; Manca,E.; Prinos,P.</a:t>
            </a:r>
            <a:endParaRPr lang="en-GB"/>
          </a:p>
        </p:txBody>
      </p:sp>
      <p:sp>
        <p:nvSpPr>
          <p:cNvPr id="8" name="Rectangle 6">
            <a:extLst>
              <a:ext uri="{FF2B5EF4-FFF2-40B4-BE49-F238E27FC236}">
                <a16:creationId xmlns="" xmlns:a16="http://schemas.microsoft.com/office/drawing/2014/main" id="{A7C9F3F3-C9A3-4F14-8830-D0BE73869834}"/>
              </a:ext>
            </a:extLst>
          </p:cNvPr>
          <p:cNvSpPr>
            <a:spLocks noGrp="1" noChangeArrowheads="1"/>
          </p:cNvSpPr>
          <p:nvPr>
            <p:ph type="sldNum" sz="quarter" idx="12"/>
          </p:nvPr>
        </p:nvSpPr>
        <p:spPr>
          <a:ln/>
        </p:spPr>
        <p:txBody>
          <a:bodyPr/>
          <a:lstStyle>
            <a:lvl1pPr>
              <a:defRPr/>
            </a:lvl1pPr>
          </a:lstStyle>
          <a:p>
            <a:fld id="{C8BF09E5-61F1-41B1-864C-76A6D26869C7}" type="slidenum">
              <a:rPr lang="en-GB" altLang="en-US"/>
              <a:pPr/>
              <a:t>‹#›</a:t>
            </a:fld>
            <a:endParaRPr lang="en-GB" altLang="en-US"/>
          </a:p>
        </p:txBody>
      </p:sp>
    </p:spTree>
    <p:extLst>
      <p:ext uri="{BB962C8B-B14F-4D97-AF65-F5344CB8AC3E}">
        <p14:creationId xmlns="" xmlns:p14="http://schemas.microsoft.com/office/powerpoint/2010/main" val="147093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E37D58-34B5-48D3-9C4C-99C9861D7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A524880-73DE-43A7-B9ED-D2C9568C3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4B6CC6-95A7-474D-891C-7C259B67CC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23E8214-9D70-490A-B633-72B7C2FA3768}"/>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6" name="Footer Placeholder 5">
            <a:extLst>
              <a:ext uri="{FF2B5EF4-FFF2-40B4-BE49-F238E27FC236}">
                <a16:creationId xmlns="" xmlns:a16="http://schemas.microsoft.com/office/drawing/2014/main" id="{78B35E90-CE45-4947-AD00-1C444752D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F9DB97C-5118-4F3E-A99C-131172348ACC}"/>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161843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F4941E-9D7A-41C4-B193-6DA47EFC7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1F6CC70-4B69-422C-969B-BB011660C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BDFD8C9-81FB-42B5-96D2-33D0588562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7E30D02-18A6-4E2E-A207-0CC765D237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17746A-0EB3-405D-89E3-4403BDFFBF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68D48A-850E-4EDB-BBFC-D726BF0915C6}"/>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8" name="Footer Placeholder 7">
            <a:extLst>
              <a:ext uri="{FF2B5EF4-FFF2-40B4-BE49-F238E27FC236}">
                <a16:creationId xmlns="" xmlns:a16="http://schemas.microsoft.com/office/drawing/2014/main" id="{42A99539-D6FA-44F0-8592-D6184165E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59D4CF2-A920-4DEC-927E-8F8D59241171}"/>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61940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03F265-B483-4457-85FD-717B223D33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78C5B8-FE73-4017-A25C-9521665034B0}"/>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4" name="Footer Placeholder 3">
            <a:extLst>
              <a:ext uri="{FF2B5EF4-FFF2-40B4-BE49-F238E27FC236}">
                <a16:creationId xmlns="" xmlns:a16="http://schemas.microsoft.com/office/drawing/2014/main" id="{B3BF861A-B4F8-48FA-BBA5-F66DFFF618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64003CD-D908-4891-B0F9-D4F407CFDFAF}"/>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58538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7D90147-4653-4EA9-A9EC-962E0C855C74}"/>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3" name="Footer Placeholder 2">
            <a:extLst>
              <a:ext uri="{FF2B5EF4-FFF2-40B4-BE49-F238E27FC236}">
                <a16:creationId xmlns="" xmlns:a16="http://schemas.microsoft.com/office/drawing/2014/main" id="{D1FDB982-4864-4395-8EA6-AF785A85F7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9494C48-8F82-47BC-ACB8-ADD6D667C94D}"/>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37826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1F154-CDC3-4F52-98BC-614627AA1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A75C5F2-7312-460D-8220-33ABD160F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737D6F-516E-4EBB-A8C4-88107882C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CF17B64-FED1-41A7-BF01-EC93B0B4057E}"/>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6" name="Footer Placeholder 5">
            <a:extLst>
              <a:ext uri="{FF2B5EF4-FFF2-40B4-BE49-F238E27FC236}">
                <a16:creationId xmlns="" xmlns:a16="http://schemas.microsoft.com/office/drawing/2014/main" id="{4F4E4C62-6CE2-4E11-8E9A-B9977A0F7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E5243C8-36EE-4BF1-BB0D-5D2F9CDC13F4}"/>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320857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55BB81-F580-4BA0-9C87-C701F534A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6286843-7A82-4F7F-8D5D-17D5CFEC9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836FC3F-5371-4313-94F4-8284C4200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B4843C3-1D6A-4456-8C15-952E9E81B3D8}"/>
              </a:ext>
            </a:extLst>
          </p:cNvPr>
          <p:cNvSpPr>
            <a:spLocks noGrp="1"/>
          </p:cNvSpPr>
          <p:nvPr>
            <p:ph type="dt" sz="half" idx="10"/>
          </p:nvPr>
        </p:nvSpPr>
        <p:spPr/>
        <p:txBody>
          <a:bodyPr/>
          <a:lstStyle/>
          <a:p>
            <a:fld id="{ED07CD50-A13C-493E-9A1A-51DB2C1A27FD}" type="datetimeFigureOut">
              <a:rPr lang="en-US" smtClean="0"/>
              <a:pPr/>
              <a:t>01-Nov-19</a:t>
            </a:fld>
            <a:endParaRPr lang="en-US"/>
          </a:p>
        </p:txBody>
      </p:sp>
      <p:sp>
        <p:nvSpPr>
          <p:cNvPr id="6" name="Footer Placeholder 5">
            <a:extLst>
              <a:ext uri="{FF2B5EF4-FFF2-40B4-BE49-F238E27FC236}">
                <a16:creationId xmlns="" xmlns:a16="http://schemas.microsoft.com/office/drawing/2014/main" id="{ED365C68-96D4-4A34-80A8-718264DEF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3905B6-BC44-4A16-A93C-DECDCA6778C7}"/>
              </a:ext>
            </a:extLst>
          </p:cNvPr>
          <p:cNvSpPr>
            <a:spLocks noGrp="1"/>
          </p:cNvSpPr>
          <p:nvPr>
            <p:ph type="sldNum" sz="quarter" idx="12"/>
          </p:nvPr>
        </p:nvSpPr>
        <p:spPr/>
        <p:txBody>
          <a:body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182847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5D69C84-48CB-4C05-9B94-1B5F5DEA5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F99679-A0DA-42F8-B9FE-366A5AEE3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8853CB-7D3F-4AA9-B5D9-82115AE23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7CD50-A13C-493E-9A1A-51DB2C1A27FD}" type="datetimeFigureOut">
              <a:rPr lang="en-US" smtClean="0"/>
              <a:pPr/>
              <a:t>01-Nov-19</a:t>
            </a:fld>
            <a:endParaRPr lang="en-US"/>
          </a:p>
        </p:txBody>
      </p:sp>
      <p:sp>
        <p:nvSpPr>
          <p:cNvPr id="5" name="Footer Placeholder 4">
            <a:extLst>
              <a:ext uri="{FF2B5EF4-FFF2-40B4-BE49-F238E27FC236}">
                <a16:creationId xmlns="" xmlns:a16="http://schemas.microsoft.com/office/drawing/2014/main" id="{64E094E3-8DD7-4D8E-9BDE-77D0066CA4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BE8413B-CA7E-4E3F-AF12-51CDD2AED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C85B1-52B6-483B-8CD0-2D33DD24A6A5}" type="slidenum">
              <a:rPr lang="en-US" smtClean="0"/>
              <a:pPr/>
              <a:t>‹#›</a:t>
            </a:fld>
            <a:endParaRPr lang="en-US"/>
          </a:p>
        </p:txBody>
      </p:sp>
    </p:spTree>
    <p:extLst>
      <p:ext uri="{BB962C8B-B14F-4D97-AF65-F5344CB8AC3E}">
        <p14:creationId xmlns="" xmlns:p14="http://schemas.microsoft.com/office/powerpoint/2010/main" val="600988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FD00D-D0A3-45D3-88AA-E4774DFFCFAC}" type="datetimeFigureOut">
              <a:rPr lang="el-GR" smtClean="0"/>
              <a:pPr/>
              <a:t>1/11/2019</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43DB1-3ABC-4978-9A63-24D61A0EDF32}" type="slidenum">
              <a:rPr lang="el-GR" smtClean="0"/>
              <a:pPr/>
              <a:t>‹#›</a:t>
            </a:fld>
            <a:endParaRPr lang="el-GR"/>
          </a:p>
        </p:txBody>
      </p:sp>
    </p:spTree>
    <p:extLst>
      <p:ext uri="{BB962C8B-B14F-4D97-AF65-F5344CB8AC3E}">
        <p14:creationId xmlns="" xmlns:p14="http://schemas.microsoft.com/office/powerpoint/2010/main" val="3185057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229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p:cNvSpPr>
            <a:spLocks noGrp="1"/>
          </p:cNvSpPr>
          <p:nvPr>
            <p:ph type="ftr" sz="quarter" idx="3"/>
          </p:nvPr>
        </p:nvSpPr>
        <p:spPr>
          <a:xfrm>
            <a:off x="0" y="6356350"/>
            <a:ext cx="12192000" cy="501650"/>
          </a:xfrm>
          <a:prstGeom prst="rect">
            <a:avLst/>
          </a:prstGeom>
          <a:solidFill>
            <a:srgbClr val="627E84"/>
          </a:solidFill>
        </p:spPr>
        <p:txBody>
          <a:bodyPr anchor="ctr"/>
          <a:lstStyle>
            <a:lvl1pPr algn="ctr" fontAlgn="auto">
              <a:spcBef>
                <a:spcPts val="0"/>
              </a:spcBef>
              <a:spcAft>
                <a:spcPts val="0"/>
              </a:spcAft>
              <a:defRPr sz="1400">
                <a:solidFill>
                  <a:prstClr val="white"/>
                </a:solidFill>
                <a:latin typeface="+mn-lt"/>
              </a:defRPr>
            </a:lvl1pPr>
          </a:lstStyle>
          <a:p>
            <a:pPr>
              <a:defRPr/>
            </a:pPr>
            <a:r>
              <a:rPr lang="el-GR"/>
              <a:t>ΠΛΩΤΟΙ ΚΥΜΑΤΟΘΡΑΥΣΤΕΣ</a:t>
            </a:r>
            <a:r>
              <a:rPr lang="en-US"/>
              <a:t>:</a:t>
            </a:r>
            <a:r>
              <a:rPr lang="el-GR"/>
              <a:t> ΠΑΡΑΜΕΤΡΙΚΗ ΑΝΑΛΥΣΗ ΚΑΙ ΛΕΙΤΟΥΡΓΙΚΟΣ ΣΧΕΔΙΑΣΜΟΣ</a:t>
            </a:r>
            <a:r>
              <a:rPr lang="en-US"/>
              <a:t> 	</a:t>
            </a:r>
            <a:fld id="{BB485DEE-1464-426A-B85A-4BC624B0F99C}" type="slidenum">
              <a:rPr lang="en-GB"/>
              <a:pPr>
                <a:defRPr/>
              </a:pPr>
              <a:t>‹#›</a:t>
            </a:fld>
            <a:endParaRPr lang="en-GB"/>
          </a:p>
        </p:txBody>
      </p:sp>
    </p:spTree>
    <p:extLst>
      <p:ext uri="{BB962C8B-B14F-4D97-AF65-F5344CB8AC3E}">
        <p14:creationId xmlns="" xmlns:p14="http://schemas.microsoft.com/office/powerpoint/2010/main" val="2102057139"/>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126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p:cNvSpPr>
            <a:spLocks noGrp="1"/>
          </p:cNvSpPr>
          <p:nvPr>
            <p:ph type="ftr" sz="quarter" idx="3"/>
          </p:nvPr>
        </p:nvSpPr>
        <p:spPr>
          <a:xfrm>
            <a:off x="0" y="6356350"/>
            <a:ext cx="12192000" cy="501650"/>
          </a:xfrm>
          <a:prstGeom prst="rect">
            <a:avLst/>
          </a:prstGeom>
          <a:solidFill>
            <a:srgbClr val="627E84"/>
          </a:solidFill>
        </p:spPr>
        <p:txBody>
          <a:bodyPr anchor="ctr"/>
          <a:lstStyle>
            <a:lvl1pPr algn="ctr" fontAlgn="auto">
              <a:spcBef>
                <a:spcPts val="0"/>
              </a:spcBef>
              <a:spcAft>
                <a:spcPts val="0"/>
              </a:spcAft>
              <a:defRPr sz="1400">
                <a:solidFill>
                  <a:schemeClr val="bg1"/>
                </a:solidFill>
                <a:latin typeface="+mn-lt"/>
              </a:defRPr>
            </a:lvl1pPr>
          </a:lstStyle>
          <a:p>
            <a:pPr>
              <a:defRPr/>
            </a:pPr>
            <a:r>
              <a:rPr lang="el-GR"/>
              <a:t>ΠΛΩΤΟΙ ΚΥΜΑΤΟΘΡΑΥΣΤΕΣ</a:t>
            </a:r>
            <a:r>
              <a:rPr lang="en-US"/>
              <a:t>:</a:t>
            </a:r>
            <a:r>
              <a:rPr lang="el-GR"/>
              <a:t> ΠΑΡΑΜΕΤΡΙΚΗ ΑΝΑΛΥΣΗ ΚΑΙ ΛΕΙΤΟΥΡΓΙΚΟΣ ΣΧΕΔΙΑΣΜΟΣ</a:t>
            </a:r>
            <a:r>
              <a:rPr lang="en-US"/>
              <a:t> 	</a:t>
            </a:r>
            <a:fld id="{4A09178E-59A2-4772-9C06-B71976558335}" type="slidenum">
              <a:rPr lang="en-GB"/>
              <a:pPr>
                <a:defRPr/>
              </a:pPr>
              <a:t>‹#›</a:t>
            </a:fld>
            <a:endParaRPr lang="en-GB"/>
          </a:p>
        </p:txBody>
      </p:sp>
    </p:spTree>
    <p:extLst>
      <p:ext uri="{BB962C8B-B14F-4D97-AF65-F5344CB8AC3E}">
        <p14:creationId xmlns="" xmlns:p14="http://schemas.microsoft.com/office/powerpoint/2010/main" val="2288333000"/>
      </p:ext>
    </p:extLst>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323BDF99-8A5B-4677-B7A0-982C5E3E2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endParaRPr lang="es-ES_tradnl"/>
          </a:p>
        </p:txBody>
      </p:sp>
      <p:sp>
        <p:nvSpPr>
          <p:cNvPr id="3" name="Θέση κειμένου 2">
            <a:extLst>
              <a:ext uri="{FF2B5EF4-FFF2-40B4-BE49-F238E27FC236}">
                <a16:creationId xmlns="" xmlns:a16="http://schemas.microsoft.com/office/drawing/2014/main" id="{900DB9EF-DEAC-44E8-ADB0-3D2E8886F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s-ES_tradnl"/>
          </a:p>
        </p:txBody>
      </p:sp>
      <p:sp>
        <p:nvSpPr>
          <p:cNvPr id="4" name="Θέση ημερομηνίας 3">
            <a:extLst>
              <a:ext uri="{FF2B5EF4-FFF2-40B4-BE49-F238E27FC236}">
                <a16:creationId xmlns="" xmlns:a16="http://schemas.microsoft.com/office/drawing/2014/main" id="{89207778-66BC-408C-ABD6-B2E60D0C6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8B1AF-62B9-4905-859F-DEC145B2A5E0}" type="datetime1">
              <a:rPr lang="es-ES_tradnl" smtClean="0"/>
              <a:pPr/>
              <a:t>01/11/2019</a:t>
            </a:fld>
            <a:endParaRPr lang="es-ES_tradnl"/>
          </a:p>
        </p:txBody>
      </p:sp>
      <p:sp>
        <p:nvSpPr>
          <p:cNvPr id="5" name="Θέση υποσέλιδου 4">
            <a:extLst>
              <a:ext uri="{FF2B5EF4-FFF2-40B4-BE49-F238E27FC236}">
                <a16:creationId xmlns="" xmlns:a16="http://schemas.microsoft.com/office/drawing/2014/main" id="{AEAEEC02-46DE-4B43-AF8B-3A35B9473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Θέση αριθμού διαφάνειας 5">
            <a:extLst>
              <a:ext uri="{FF2B5EF4-FFF2-40B4-BE49-F238E27FC236}">
                <a16:creationId xmlns="" xmlns:a16="http://schemas.microsoft.com/office/drawing/2014/main" id="{58175ECE-23C3-42CF-9D85-4CD0CA070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40017-EE9E-4F2F-BF7F-A4B2238BE7AD}" type="slidenum">
              <a:rPr lang="es-ES_tradnl" smtClean="0"/>
              <a:pPr/>
              <a:t>‹#›</a:t>
            </a:fld>
            <a:endParaRPr lang="es-ES_tradnl"/>
          </a:p>
        </p:txBody>
      </p:sp>
    </p:spTree>
    <p:extLst>
      <p:ext uri="{BB962C8B-B14F-4D97-AF65-F5344CB8AC3E}">
        <p14:creationId xmlns="" xmlns:p14="http://schemas.microsoft.com/office/powerpoint/2010/main" val="36523527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tiff"/><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15.emf"/><Relationship Id="rId9" Type="http://schemas.openxmlformats.org/officeDocument/2006/relationships/hyperlink" Target="http://eordaia-nestos.gr/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slide" Target="slide27.xml"/><Relationship Id="rId4" Type="http://schemas.openxmlformats.org/officeDocument/2006/relationships/slide" Target="slide2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jpeg"/><Relationship Id="rId7"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9.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37.xml"/><Relationship Id="rId1" Type="http://schemas.openxmlformats.org/officeDocument/2006/relationships/video" Target="file:///C:\Documents%20and%20Settings\Vicky\Desktop\presentation\ppt_WAPOC\MOV002212.MPG" TargetMode="External"/><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dx.doi.org/10.1016/j.wse.2016.03.001"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dx.doi.org/10.1080/23249676.2016.1209437"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dx.doi.org/10.2112/JCOASTRES-D-14-00044.1" TargetMode="External"/><Relationship Id="rId4" Type="http://schemas.openxmlformats.org/officeDocument/2006/relationships/hyperlink" Target="http://dx.doi.org/10.1080/00221686.2016.114180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2158314" y="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sp>
        <p:nvSpPr>
          <p:cNvPr id="3" name="Subtitle 2">
            <a:extLst>
              <a:ext uri="{FF2B5EF4-FFF2-40B4-BE49-F238E27FC236}">
                <a16:creationId xmlns="" xmlns:a16="http://schemas.microsoft.com/office/drawing/2014/main" id="{09B2B516-0792-44A5-A08C-A19FFA68DFA9}"/>
              </a:ext>
            </a:extLst>
          </p:cNvPr>
          <p:cNvSpPr>
            <a:spLocks noGrp="1"/>
          </p:cNvSpPr>
          <p:nvPr>
            <p:ph type="subTitle" idx="1"/>
          </p:nvPr>
        </p:nvSpPr>
        <p:spPr>
          <a:xfrm>
            <a:off x="856735" y="5372239"/>
            <a:ext cx="9144000" cy="1655762"/>
          </a:xfrm>
        </p:spPr>
        <p:txBody>
          <a:bodyPr/>
          <a:lstStyle/>
          <a:p>
            <a:r>
              <a:rPr lang="en-US" dirty="0">
                <a:latin typeface="+mj-lt"/>
              </a:rPr>
              <a:t>P. </a:t>
            </a:r>
            <a:r>
              <a:rPr lang="en-US" dirty="0" err="1">
                <a:latin typeface="+mj-lt"/>
              </a:rPr>
              <a:t>Prinos</a:t>
            </a:r>
            <a:r>
              <a:rPr lang="en-US" dirty="0">
                <a:latin typeface="+mj-lt"/>
              </a:rPr>
              <a:t>, Professor</a:t>
            </a:r>
          </a:p>
          <a:p>
            <a:r>
              <a:rPr lang="en-US" dirty="0">
                <a:latin typeface="+mj-lt"/>
              </a:rPr>
              <a:t>Director of the Laboratory</a:t>
            </a:r>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stretch>
            <a:fillRect/>
          </a:stretch>
        </p:blipFill>
        <p:spPr>
          <a:xfrm>
            <a:off x="1472088" y="6390257"/>
            <a:ext cx="7913294" cy="463336"/>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pic>
        <p:nvPicPr>
          <p:cNvPr id="9" name="Picture 8">
            <a:extLst>
              <a:ext uri="{FF2B5EF4-FFF2-40B4-BE49-F238E27FC236}">
                <a16:creationId xmlns="" xmlns:a16="http://schemas.microsoft.com/office/drawing/2014/main" id="{07FE4E5B-F69A-4D90-8554-EDD3238C72CA}"/>
              </a:ext>
            </a:extLst>
          </p:cNvPr>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9390" y="1002996"/>
            <a:ext cx="5034975" cy="4112310"/>
          </a:xfrm>
          <a:prstGeom prst="rect">
            <a:avLst/>
          </a:prstGeom>
          <a:noFill/>
          <a:ln>
            <a:noFill/>
          </a:ln>
        </p:spPr>
      </p:pic>
      <p:pic>
        <p:nvPicPr>
          <p:cNvPr id="10" name="Picture 9">
            <a:extLst>
              <a:ext uri="{FF2B5EF4-FFF2-40B4-BE49-F238E27FC236}">
                <a16:creationId xmlns="" xmlns:a16="http://schemas.microsoft.com/office/drawing/2014/main" id="{AD2E36DA-FF28-452B-91E9-0A5D5B376F94}"/>
              </a:ext>
            </a:extLst>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75978" y="1062803"/>
            <a:ext cx="5526336" cy="3923860"/>
          </a:xfrm>
          <a:prstGeom prst="rect">
            <a:avLst/>
          </a:prstGeom>
          <a:noFill/>
          <a:ln>
            <a:noFill/>
          </a:ln>
        </p:spPr>
      </p:pic>
      <p:pic>
        <p:nvPicPr>
          <p:cNvPr id="11" name="Picture 10" descr="A person wearing a suit and tie&#10;&#10;Description automatically generated">
            <a:extLst>
              <a:ext uri="{FF2B5EF4-FFF2-40B4-BE49-F238E27FC236}">
                <a16:creationId xmlns="" xmlns:a16="http://schemas.microsoft.com/office/drawing/2014/main" id="{D4EDB414-F97E-45B4-9051-13F15B0B092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060854" y="5012606"/>
            <a:ext cx="2495116" cy="1871337"/>
          </a:xfrm>
          <a:prstGeom prst="rect">
            <a:avLst/>
          </a:prstGeom>
        </p:spPr>
      </p:pic>
    </p:spTree>
    <p:extLst>
      <p:ext uri="{BB962C8B-B14F-4D97-AF65-F5344CB8AC3E}">
        <p14:creationId xmlns="" xmlns:p14="http://schemas.microsoft.com/office/powerpoint/2010/main" val="369579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1524000" y="6273226"/>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1151370">
            <a:off x="1539475" y="229267"/>
            <a:ext cx="3555698" cy="491177"/>
          </a:xfrm>
          <a:prstGeom prst="rect">
            <a:avLst/>
          </a:prstGeom>
        </p:spPr>
      </p:pic>
      <p:sp>
        <p:nvSpPr>
          <p:cNvPr id="8" name="Rectangle 7"/>
          <p:cNvSpPr/>
          <p:nvPr/>
        </p:nvSpPr>
        <p:spPr>
          <a:xfrm>
            <a:off x="1524000" y="6234204"/>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8610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Text Box 2"/>
          <p:cNvSpPr txBox="1">
            <a:spLocks noChangeArrowheads="1"/>
          </p:cNvSpPr>
          <p:nvPr/>
        </p:nvSpPr>
        <p:spPr bwMode="auto">
          <a:xfrm>
            <a:off x="3979554" y="2054122"/>
            <a:ext cx="65230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fontAlgn="base" hangingPunct="1">
              <a:spcBef>
                <a:spcPct val="20000"/>
              </a:spcBef>
              <a:spcAft>
                <a:spcPct val="0"/>
              </a:spcAft>
            </a:pPr>
            <a:r>
              <a:rPr lang="en-US" sz="1800" b="1" dirty="0">
                <a:solidFill>
                  <a:srgbClr val="800000"/>
                </a:solidFill>
                <a:latin typeface="Arial Narrow" panose="020B0606020202030204" pitchFamily="34" charset="0"/>
              </a:rPr>
              <a:t>Integrated flood risk analysis and management methodologies </a:t>
            </a:r>
            <a:r>
              <a:rPr lang="en-US" sz="1800" b="1" dirty="0">
                <a:solidFill>
                  <a:srgbClr val="0000FF"/>
                </a:solidFill>
                <a:latin typeface="Arial Narrow" panose="020B0606020202030204" pitchFamily="34" charset="0"/>
              </a:rPr>
              <a:t>www.floodsite.eu</a:t>
            </a:r>
            <a:r>
              <a:rPr lang="el-GR" sz="1800" b="1" dirty="0">
                <a:solidFill>
                  <a:srgbClr val="0000FF"/>
                </a:solidFill>
                <a:latin typeface="Arial Narrow" panose="020B0606020202030204" pitchFamily="34" charset="0"/>
              </a:rPr>
              <a:t> </a:t>
            </a:r>
            <a:endParaRPr lang="en-US" sz="1800" b="1" dirty="0">
              <a:solidFill>
                <a:srgbClr val="0000FF"/>
              </a:solidFill>
              <a:latin typeface="Arial Narrow" panose="020B0606020202030204" pitchFamily="34" charset="0"/>
            </a:endParaRPr>
          </a:p>
        </p:txBody>
      </p:sp>
      <p:sp>
        <p:nvSpPr>
          <p:cNvPr id="12" name="Text Box 2"/>
          <p:cNvSpPr txBox="1">
            <a:spLocks noChangeArrowheads="1"/>
          </p:cNvSpPr>
          <p:nvPr/>
        </p:nvSpPr>
        <p:spPr bwMode="auto">
          <a:xfrm>
            <a:off x="3979551" y="3001935"/>
            <a:ext cx="65230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r>
              <a:rPr lang="en-GB" sz="1800" b="1" dirty="0">
                <a:solidFill>
                  <a:srgbClr val="800000"/>
                </a:solidFill>
                <a:latin typeface="Arial Narrow" panose="020B0606020202030204" pitchFamily="34" charset="0"/>
              </a:rPr>
              <a:t>Strategic management of beach protection for sustainable  development of Mediterranean coastal zone </a:t>
            </a:r>
            <a:r>
              <a:rPr lang="en-US" sz="1800" b="1" dirty="0">
                <a:solidFill>
                  <a:srgbClr val="0000FF"/>
                </a:solidFill>
                <a:latin typeface="Arial Narrow" panose="020B0606020202030204" pitchFamily="34" charset="0"/>
              </a:rPr>
              <a:t>www.beachmed.eu</a:t>
            </a:r>
            <a:endParaRPr lang="en-US" sz="1800" b="1" dirty="0">
              <a:solidFill>
                <a:srgbClr val="C00000"/>
              </a:solidFill>
              <a:latin typeface="Arial Narrow" panose="020B0606020202030204" pitchFamily="34" charset="0"/>
            </a:endParaRPr>
          </a:p>
        </p:txBody>
      </p:sp>
      <p:sp>
        <p:nvSpPr>
          <p:cNvPr id="14" name="Line 124"/>
          <p:cNvSpPr>
            <a:spLocks noChangeShapeType="1"/>
          </p:cNvSpPr>
          <p:nvPr/>
        </p:nvSpPr>
        <p:spPr bwMode="auto">
          <a:xfrm>
            <a:off x="1516282" y="2803861"/>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sp>
        <p:nvSpPr>
          <p:cNvPr id="15" name="Line 125"/>
          <p:cNvSpPr>
            <a:spLocks noChangeShapeType="1"/>
          </p:cNvSpPr>
          <p:nvPr/>
        </p:nvSpPr>
        <p:spPr bwMode="auto">
          <a:xfrm>
            <a:off x="1516282" y="3723043"/>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r>
              <a:rPr lang="el-GR" sz="2400" dirty="0">
                <a:solidFill>
                  <a:srgbClr val="FFFFFF"/>
                </a:solidFill>
                <a:latin typeface="Times New Roman" panose="02020603050405020304" pitchFamily="18" charset="0"/>
                <a:ea typeface="ＭＳ Ｐゴシック" panose="020B0600070205080204" pitchFamily="34" charset="-128"/>
              </a:rPr>
              <a:t>`</a:t>
            </a:r>
            <a:endParaRPr lang="en-US" sz="2400" dirty="0">
              <a:solidFill>
                <a:srgbClr val="FFFFFF"/>
              </a:solidFill>
              <a:latin typeface="Times New Roman" panose="02020603050405020304" pitchFamily="18" charset="0"/>
              <a:ea typeface="ＭＳ Ｐゴシック" panose="020B0600070205080204" pitchFamily="34" charset="-128"/>
            </a:endParaRPr>
          </a:p>
        </p:txBody>
      </p:sp>
      <p:sp>
        <p:nvSpPr>
          <p:cNvPr id="16" name="Line 126"/>
          <p:cNvSpPr>
            <a:spLocks noChangeShapeType="1"/>
          </p:cNvSpPr>
          <p:nvPr/>
        </p:nvSpPr>
        <p:spPr bwMode="auto">
          <a:xfrm>
            <a:off x="1499349" y="4907214"/>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sp>
        <p:nvSpPr>
          <p:cNvPr id="17" name="Line 127"/>
          <p:cNvSpPr>
            <a:spLocks noChangeShapeType="1"/>
          </p:cNvSpPr>
          <p:nvPr/>
        </p:nvSpPr>
        <p:spPr bwMode="auto">
          <a:xfrm>
            <a:off x="1516282" y="5889005"/>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sp>
        <p:nvSpPr>
          <p:cNvPr id="18" name="Rectangle 17"/>
          <p:cNvSpPr/>
          <p:nvPr/>
        </p:nvSpPr>
        <p:spPr>
          <a:xfrm>
            <a:off x="3979551" y="4015761"/>
            <a:ext cx="6528328" cy="646331"/>
          </a:xfrm>
          <a:prstGeom prst="rect">
            <a:avLst/>
          </a:prstGeom>
        </p:spPr>
        <p:txBody>
          <a:bodyPr wrap="square">
            <a:spAutoFit/>
          </a:bodyPr>
          <a:lstStyle/>
          <a:p>
            <a:pPr algn="just"/>
            <a:r>
              <a:rPr lang="en-GB" b="1" dirty="0">
                <a:solidFill>
                  <a:srgbClr val="800000"/>
                </a:solidFill>
                <a:latin typeface="Arial Narrow" panose="020B0606020202030204" pitchFamily="34" charset="0"/>
                <a:ea typeface="ＭＳ Ｐゴシック" panose="020B0600070205080204" pitchFamily="34" charset="-128"/>
              </a:rPr>
              <a:t>Innovative technologies for safer European coastlines in a changing climate </a:t>
            </a:r>
            <a:r>
              <a:rPr lang="en-US" b="1" dirty="0">
                <a:solidFill>
                  <a:srgbClr val="0000FF"/>
                </a:solidFill>
                <a:latin typeface="Arial Narrow" panose="020B0606020202030204" pitchFamily="34" charset="0"/>
                <a:ea typeface="ＭＳ Ｐゴシック" panose="020B0600070205080204" pitchFamily="34" charset="-128"/>
              </a:rPr>
              <a:t>www.theseusproject.eu</a:t>
            </a:r>
            <a:r>
              <a:rPr lang="en-US" dirty="0">
                <a:solidFill>
                  <a:schemeClr val="bg2"/>
                </a:solidFill>
              </a:rPr>
              <a:t> </a:t>
            </a:r>
          </a:p>
        </p:txBody>
      </p:sp>
      <p:sp>
        <p:nvSpPr>
          <p:cNvPr id="19" name="Rectangle 18"/>
          <p:cNvSpPr/>
          <p:nvPr/>
        </p:nvSpPr>
        <p:spPr>
          <a:xfrm>
            <a:off x="4018713" y="5138570"/>
            <a:ext cx="6523037" cy="369332"/>
          </a:xfrm>
          <a:prstGeom prst="rect">
            <a:avLst/>
          </a:prstGeom>
        </p:spPr>
        <p:txBody>
          <a:bodyPr wrap="square">
            <a:spAutoFit/>
          </a:bodyPr>
          <a:lstStyle/>
          <a:p>
            <a:r>
              <a:rPr lang="en-GB" b="1" dirty="0">
                <a:solidFill>
                  <a:srgbClr val="800000"/>
                </a:solidFill>
                <a:latin typeface="Arial Narrow" panose="020B0606020202030204" pitchFamily="34" charset="0"/>
                <a:ea typeface="ＭＳ Ｐゴシック" panose="020B0600070205080204" pitchFamily="34" charset="-128"/>
              </a:rPr>
              <a:t>Safety and sustainability in civil engineering </a:t>
            </a:r>
            <a:endParaRPr lang="en-US" b="1" dirty="0">
              <a:solidFill>
                <a:srgbClr val="800000"/>
              </a:solidFill>
              <a:latin typeface="Arial Narrow" panose="020B0606020202030204" pitchFamily="34" charset="0"/>
              <a:ea typeface="ＭＳ Ｐゴシック" panose="020B0600070205080204" pitchFamily="34" charset="-128"/>
            </a:endParaRPr>
          </a:p>
        </p:txBody>
      </p:sp>
      <p:pic>
        <p:nvPicPr>
          <p:cNvPr id="20" name="Picture 19"/>
          <p:cNvPicPr>
            <a:picLocks noChangeAspect="1"/>
          </p:cNvPicPr>
          <p:nvPr/>
        </p:nvPicPr>
        <p:blipFill rotWithShape="1">
          <a:blip r:embed="rId4" cstate="print"/>
          <a:srcRect t="9330" b="7258"/>
          <a:stretch/>
        </p:blipFill>
        <p:spPr>
          <a:xfrm>
            <a:off x="1996088" y="1977215"/>
            <a:ext cx="1617283" cy="766482"/>
          </a:xfrm>
          <a:prstGeom prst="rect">
            <a:avLst/>
          </a:prstGeom>
        </p:spPr>
      </p:pic>
      <p:pic>
        <p:nvPicPr>
          <p:cNvPr id="21" name="Picture 20"/>
          <p:cNvPicPr>
            <a:picLocks noChangeAspect="1"/>
          </p:cNvPicPr>
          <p:nvPr/>
        </p:nvPicPr>
        <p:blipFill>
          <a:blip r:embed="rId5" cstate="print"/>
          <a:stretch>
            <a:fillRect/>
          </a:stretch>
        </p:blipFill>
        <p:spPr>
          <a:xfrm>
            <a:off x="1996088" y="2986395"/>
            <a:ext cx="1720093" cy="524628"/>
          </a:xfrm>
          <a:prstGeom prst="rect">
            <a:avLst/>
          </a:prstGeom>
        </p:spPr>
      </p:pic>
      <p:pic>
        <p:nvPicPr>
          <p:cNvPr id="22" name="Picture 21"/>
          <p:cNvPicPr>
            <a:picLocks noChangeAspect="1"/>
          </p:cNvPicPr>
          <p:nvPr/>
        </p:nvPicPr>
        <p:blipFill>
          <a:blip r:embed="rId6" cstate="print"/>
          <a:stretch>
            <a:fillRect/>
          </a:stretch>
        </p:blipFill>
        <p:spPr>
          <a:xfrm>
            <a:off x="2057401" y="3760551"/>
            <a:ext cx="1114288" cy="1058573"/>
          </a:xfrm>
          <a:prstGeom prst="rect">
            <a:avLst/>
          </a:prstGeom>
        </p:spPr>
      </p:pic>
      <p:pic>
        <p:nvPicPr>
          <p:cNvPr id="23" name="Picture 22"/>
          <p:cNvPicPr>
            <a:picLocks noChangeAspect="1"/>
          </p:cNvPicPr>
          <p:nvPr/>
        </p:nvPicPr>
        <p:blipFill>
          <a:blip r:embed="rId7" cstate="print"/>
          <a:stretch>
            <a:fillRect/>
          </a:stretch>
        </p:blipFill>
        <p:spPr>
          <a:xfrm>
            <a:off x="1825289" y="5011233"/>
            <a:ext cx="2105199" cy="779434"/>
          </a:xfrm>
          <a:prstGeom prst="rect">
            <a:avLst/>
          </a:prstGeom>
        </p:spPr>
      </p:pic>
      <p:sp>
        <p:nvSpPr>
          <p:cNvPr id="25" name="Rectangle 24"/>
          <p:cNvSpPr/>
          <p:nvPr/>
        </p:nvSpPr>
        <p:spPr>
          <a:xfrm>
            <a:off x="702876" y="863819"/>
            <a:ext cx="9940473" cy="523220"/>
          </a:xfrm>
          <a:prstGeom prst="rect">
            <a:avLst/>
          </a:prstGeom>
        </p:spPr>
        <p:txBody>
          <a:bodyPr wrap="square">
            <a:spAutoFit/>
          </a:bodyPr>
          <a:lstStyle/>
          <a:p>
            <a:r>
              <a:rPr lang="en-US" sz="2800" b="1" dirty="0">
                <a:latin typeface="Arial Narrow" panose="020B0606020202030204" pitchFamily="34" charset="0"/>
              </a:rPr>
              <a:t>Laboratory of Hydraulics and Hydraulics Works- Research Projects</a:t>
            </a:r>
          </a:p>
        </p:txBody>
      </p:sp>
      <p:pic>
        <p:nvPicPr>
          <p:cNvPr id="27" name="11 - Εικόνα" descr="tpm-all-180.png">
            <a:extLst>
              <a:ext uri="{FF2B5EF4-FFF2-40B4-BE49-F238E27FC236}">
                <a16:creationId xmlns="" xmlns:a16="http://schemas.microsoft.com/office/drawing/2014/main" id="{1D8C7C85-D1CF-4C8F-87CD-78E086E1D670}"/>
              </a:ext>
            </a:extLst>
          </p:cNvPr>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9892917" y="68261"/>
            <a:ext cx="693737"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73013" y="161789"/>
            <a:ext cx="2067697" cy="680164"/>
          </a:xfrm>
          <a:prstGeom prst="rect">
            <a:avLst/>
          </a:prstGeom>
        </p:spPr>
      </p:pic>
      <p:sp>
        <p:nvSpPr>
          <p:cNvPr id="3" name="Content Placeholder 2">
            <a:extLst>
              <a:ext uri="{FF2B5EF4-FFF2-40B4-BE49-F238E27FC236}">
                <a16:creationId xmlns="" xmlns:a16="http://schemas.microsoft.com/office/drawing/2014/main" id="{D0614E10-92EF-480F-9839-858292E9079C}"/>
              </a:ext>
            </a:extLst>
          </p:cNvPr>
          <p:cNvSpPr>
            <a:spLocks noGrp="1"/>
          </p:cNvSpPr>
          <p:nvPr>
            <p:ph idx="1"/>
          </p:nvPr>
        </p:nvSpPr>
        <p:spPr/>
        <p:txBody>
          <a:bodyPr/>
          <a:lstStyle/>
          <a:p>
            <a:endParaRPr lang="en-US" dirty="0"/>
          </a:p>
        </p:txBody>
      </p:sp>
    </p:spTree>
    <p:extLst>
      <p:ext uri="{BB962C8B-B14F-4D97-AF65-F5344CB8AC3E}">
        <p14:creationId xmlns="" xmlns:p14="http://schemas.microsoft.com/office/powerpoint/2010/main" val="171224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1524000" y="6273226"/>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1151370">
            <a:off x="1539475" y="229267"/>
            <a:ext cx="3555698" cy="491177"/>
          </a:xfrm>
          <a:prstGeom prst="rect">
            <a:avLst/>
          </a:prstGeom>
        </p:spPr>
      </p:pic>
      <p:sp>
        <p:nvSpPr>
          <p:cNvPr id="8" name="Rectangle 7"/>
          <p:cNvSpPr/>
          <p:nvPr/>
        </p:nvSpPr>
        <p:spPr>
          <a:xfrm>
            <a:off x="1524000" y="6234204"/>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8610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Line 124"/>
          <p:cNvSpPr>
            <a:spLocks noChangeShapeType="1"/>
          </p:cNvSpPr>
          <p:nvPr/>
        </p:nvSpPr>
        <p:spPr bwMode="auto">
          <a:xfrm>
            <a:off x="1539500" y="3352800"/>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sp>
        <p:nvSpPr>
          <p:cNvPr id="25" name="Rectangle 24"/>
          <p:cNvSpPr/>
          <p:nvPr/>
        </p:nvSpPr>
        <p:spPr>
          <a:xfrm>
            <a:off x="1302243" y="816692"/>
            <a:ext cx="10889757" cy="523220"/>
          </a:xfrm>
          <a:prstGeom prst="rect">
            <a:avLst/>
          </a:prstGeom>
        </p:spPr>
        <p:txBody>
          <a:bodyPr wrap="square">
            <a:spAutoFit/>
          </a:bodyPr>
          <a:lstStyle/>
          <a:p>
            <a:r>
              <a:rPr lang="en-US" sz="2800" b="1" dirty="0">
                <a:latin typeface="Arial Narrow" panose="020B0606020202030204" pitchFamily="34" charset="0"/>
              </a:rPr>
              <a:t>Laboratory of Hydraulics and Hydraulics Works- Research Projects</a:t>
            </a:r>
          </a:p>
        </p:txBody>
      </p:sp>
      <p:sp>
        <p:nvSpPr>
          <p:cNvPr id="24" name="Text Box 2"/>
          <p:cNvSpPr txBox="1">
            <a:spLocks noChangeArrowheads="1"/>
          </p:cNvSpPr>
          <p:nvPr/>
        </p:nvSpPr>
        <p:spPr bwMode="auto">
          <a:xfrm>
            <a:off x="3592234" y="2273208"/>
            <a:ext cx="661126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fontAlgn="base" hangingPunct="1">
              <a:spcBef>
                <a:spcPct val="50000"/>
              </a:spcBef>
              <a:spcAft>
                <a:spcPct val="0"/>
              </a:spcAft>
            </a:pPr>
            <a:r>
              <a:rPr lang="en-US" sz="1800" b="1" dirty="0">
                <a:solidFill>
                  <a:srgbClr val="800000"/>
                </a:solidFill>
                <a:latin typeface="Arial Narrow" panose="020B0606020202030204" pitchFamily="34" charset="0"/>
              </a:rPr>
              <a:t>Estimating the effects of climate change on sea level and wave climate of the Greek seas, coastal vulnerability and safety of coastal and marine structures </a:t>
            </a:r>
            <a:r>
              <a:rPr lang="en-US" sz="1800" b="1" dirty="0">
                <a:solidFill>
                  <a:srgbClr val="0000FF"/>
                </a:solidFill>
                <a:latin typeface="Arial Narrow" panose="020B0606020202030204" pitchFamily="34" charset="0"/>
              </a:rPr>
              <a:t>http://www.thalis-ccseawavs.web.auth.gr/</a:t>
            </a:r>
          </a:p>
        </p:txBody>
      </p:sp>
      <p:pic>
        <p:nvPicPr>
          <p:cNvPr id="26" name="Picture 25"/>
          <p:cNvPicPr>
            <a:picLocks noChangeAspect="1"/>
          </p:cNvPicPr>
          <p:nvPr/>
        </p:nvPicPr>
        <p:blipFill rotWithShape="1">
          <a:blip r:embed="rId4" cstate="print"/>
          <a:srcRect t="2644"/>
          <a:stretch/>
        </p:blipFill>
        <p:spPr>
          <a:xfrm>
            <a:off x="1990225" y="2273208"/>
            <a:ext cx="1156890" cy="1079592"/>
          </a:xfrm>
          <a:prstGeom prst="rect">
            <a:avLst/>
          </a:prstGeom>
        </p:spPr>
      </p:pic>
      <p:pic>
        <p:nvPicPr>
          <p:cNvPr id="27" name="11 - Εικόνα" descr="tpm-all-180.png">
            <a:extLst>
              <a:ext uri="{FF2B5EF4-FFF2-40B4-BE49-F238E27FC236}">
                <a16:creationId xmlns="" xmlns:a16="http://schemas.microsoft.com/office/drawing/2014/main" id="{1D8C7C85-D1CF-4C8F-87CD-78E086E1D670}"/>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831004" y="21812"/>
            <a:ext cx="693737"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79418" y="22629"/>
            <a:ext cx="2067697" cy="680164"/>
          </a:xfrm>
          <a:prstGeom prst="rect">
            <a:avLst/>
          </a:prstGeom>
        </p:spPr>
      </p:pic>
      <p:pic>
        <p:nvPicPr>
          <p:cNvPr id="29" name="Εικόνα 4">
            <a:extLst>
              <a:ext uri="{FF2B5EF4-FFF2-40B4-BE49-F238E27FC236}">
                <a16:creationId xmlns="" xmlns:a16="http://schemas.microsoft.com/office/drawing/2014/main" id="{07D5376D-532F-46F2-8C4E-5D949005A3E6}"/>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60734" y="3485469"/>
            <a:ext cx="2096867" cy="626611"/>
          </a:xfrm>
          <a:prstGeom prst="rect">
            <a:avLst/>
          </a:prstGeom>
        </p:spPr>
      </p:pic>
      <p:sp>
        <p:nvSpPr>
          <p:cNvPr id="30" name="Text Box 2"/>
          <p:cNvSpPr txBox="1">
            <a:spLocks noChangeArrowheads="1"/>
          </p:cNvSpPr>
          <p:nvPr/>
        </p:nvSpPr>
        <p:spPr bwMode="auto">
          <a:xfrm>
            <a:off x="3661072" y="3429001"/>
            <a:ext cx="661126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fontAlgn="base" hangingPunct="1">
              <a:spcBef>
                <a:spcPct val="50000"/>
              </a:spcBef>
              <a:spcAft>
                <a:spcPct val="0"/>
              </a:spcAft>
            </a:pPr>
            <a:r>
              <a:rPr lang="en-US" sz="1800" b="1" dirty="0">
                <a:solidFill>
                  <a:srgbClr val="800000"/>
                </a:solidFill>
                <a:latin typeface="Arial Narrow" panose="020B0606020202030204" pitchFamily="34" charset="0"/>
              </a:rPr>
              <a:t>A real time monitoring and leakage detection and reduction system in water distribution networks</a:t>
            </a:r>
          </a:p>
        </p:txBody>
      </p:sp>
      <p:sp>
        <p:nvSpPr>
          <p:cNvPr id="31" name="Line 124"/>
          <p:cNvSpPr>
            <a:spLocks noChangeShapeType="1"/>
          </p:cNvSpPr>
          <p:nvPr/>
        </p:nvSpPr>
        <p:spPr bwMode="auto">
          <a:xfrm>
            <a:off x="1522633" y="4191000"/>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pic>
        <p:nvPicPr>
          <p:cNvPr id="2" name="Picture 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581248" y="4432393"/>
            <a:ext cx="2076352" cy="642371"/>
          </a:xfrm>
          <a:prstGeom prst="rect">
            <a:avLst/>
          </a:prstGeom>
        </p:spPr>
      </p:pic>
      <p:sp>
        <p:nvSpPr>
          <p:cNvPr id="33" name="Text Box 2"/>
          <p:cNvSpPr txBox="1">
            <a:spLocks noChangeArrowheads="1"/>
          </p:cNvSpPr>
          <p:nvPr/>
        </p:nvSpPr>
        <p:spPr bwMode="auto">
          <a:xfrm>
            <a:off x="3592234" y="4334499"/>
            <a:ext cx="661126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fontAlgn="base" hangingPunct="1">
              <a:spcBef>
                <a:spcPct val="50000"/>
              </a:spcBef>
              <a:spcAft>
                <a:spcPct val="0"/>
              </a:spcAft>
            </a:pPr>
            <a:r>
              <a:rPr lang="en-US" sz="1800" b="1" dirty="0">
                <a:solidFill>
                  <a:srgbClr val="800000"/>
                </a:solidFill>
                <a:latin typeface="Arial Narrow" panose="020B0606020202030204" pitchFamily="34" charset="0"/>
              </a:rPr>
              <a:t>Improving the knowledge in determining the minimum water level and flow of water bodies </a:t>
            </a:r>
            <a:r>
              <a:rPr lang="en-US" sz="1800" b="1" dirty="0">
                <a:solidFill>
                  <a:srgbClr val="800000"/>
                </a:solidFill>
                <a:latin typeface="Arial Narrow" panose="020B0606020202030204" pitchFamily="34" charset="0"/>
                <a:hlinkClick r:id="rId9"/>
              </a:rPr>
              <a:t>http://eordaia-nestos.gr/en/</a:t>
            </a:r>
            <a:r>
              <a:rPr lang="en-US" sz="1800" b="1" dirty="0">
                <a:solidFill>
                  <a:srgbClr val="800000"/>
                </a:solidFill>
                <a:latin typeface="Arial Narrow" panose="020B0606020202030204" pitchFamily="34" charset="0"/>
              </a:rPr>
              <a:t> </a:t>
            </a:r>
          </a:p>
        </p:txBody>
      </p:sp>
      <p:pic>
        <p:nvPicPr>
          <p:cNvPr id="5" name="Picture 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616564" y="5295500"/>
            <a:ext cx="1654175" cy="544231"/>
          </a:xfrm>
          <a:prstGeom prst="rect">
            <a:avLst/>
          </a:prstGeom>
        </p:spPr>
      </p:pic>
      <p:sp>
        <p:nvSpPr>
          <p:cNvPr id="34" name="Line 124"/>
          <p:cNvSpPr>
            <a:spLocks noChangeShapeType="1"/>
          </p:cNvSpPr>
          <p:nvPr/>
        </p:nvSpPr>
        <p:spPr bwMode="auto">
          <a:xfrm>
            <a:off x="1539500" y="5181600"/>
            <a:ext cx="9144000" cy="0"/>
          </a:xfrm>
          <a:prstGeom prst="line">
            <a:avLst/>
          </a:prstGeom>
          <a:noFill/>
          <a:ln w="9525">
            <a:solidFill>
              <a:srgbClr val="4D4D4D"/>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2400">
              <a:solidFill>
                <a:srgbClr val="FFFFFF"/>
              </a:solidFill>
              <a:latin typeface="Times New Roman" panose="02020603050405020304" pitchFamily="18" charset="0"/>
              <a:ea typeface="ＭＳ Ｐゴシック" panose="020B0600070205080204" pitchFamily="34" charset="-128"/>
            </a:endParaRPr>
          </a:p>
        </p:txBody>
      </p:sp>
      <p:sp>
        <p:nvSpPr>
          <p:cNvPr id="35" name="Text Box 2"/>
          <p:cNvSpPr txBox="1">
            <a:spLocks noChangeArrowheads="1"/>
          </p:cNvSpPr>
          <p:nvPr/>
        </p:nvSpPr>
        <p:spPr bwMode="auto">
          <a:xfrm>
            <a:off x="3566611" y="5276463"/>
            <a:ext cx="661126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eaLnBrk="1" fontAlgn="base" hangingPunct="1">
              <a:spcBef>
                <a:spcPct val="50000"/>
              </a:spcBef>
              <a:spcAft>
                <a:spcPct val="0"/>
              </a:spcAft>
            </a:pPr>
            <a:r>
              <a:rPr lang="en-US" sz="1800" b="1" dirty="0">
                <a:solidFill>
                  <a:srgbClr val="800000"/>
                </a:solidFill>
                <a:latin typeface="Arial Narrow" panose="020B0606020202030204" pitchFamily="34" charset="0"/>
              </a:rPr>
              <a:t>Integrated Quantitative Assessment of Climate Change Impacts on Mediterranean Coastal Water Resources and Socio-Economic Vulnerability Mapping</a:t>
            </a:r>
          </a:p>
        </p:txBody>
      </p:sp>
      <p:sp>
        <p:nvSpPr>
          <p:cNvPr id="12" name="Content Placeholder 11">
            <a:extLst>
              <a:ext uri="{FF2B5EF4-FFF2-40B4-BE49-F238E27FC236}">
                <a16:creationId xmlns="" xmlns:a16="http://schemas.microsoft.com/office/drawing/2014/main" id="{93928C41-838A-4525-9503-B98E5A90257C}"/>
              </a:ext>
            </a:extLst>
          </p:cNvPr>
          <p:cNvSpPr>
            <a:spLocks noGrp="1"/>
          </p:cNvSpPr>
          <p:nvPr>
            <p:ph idx="1"/>
          </p:nvPr>
        </p:nvSpPr>
        <p:spPr/>
        <p:txBody>
          <a:bodyPr/>
          <a:lstStyle/>
          <a:p>
            <a:endParaRPr lang="en-US" dirty="0"/>
          </a:p>
        </p:txBody>
      </p:sp>
    </p:spTree>
    <p:extLst>
      <p:ext uri="{BB962C8B-B14F-4D97-AF65-F5344CB8AC3E}">
        <p14:creationId xmlns="" xmlns:p14="http://schemas.microsoft.com/office/powerpoint/2010/main" val="2199349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116632"/>
            <a:ext cx="8568952" cy="812038"/>
          </a:xfrm>
        </p:spPr>
        <p:txBody>
          <a:bodyPr>
            <a:noAutofit/>
          </a:bodyPr>
          <a:lstStyle/>
          <a:p>
            <a:r>
              <a:rPr lang="en-US" sz="3600" b="1" dirty="0">
                <a:latin typeface="Times New Roman" pitchFamily="18" charset="0"/>
                <a:cs typeface="Times New Roman" pitchFamily="18" charset="0"/>
              </a:rPr>
              <a:t>THALIS-CCSEAWAVS</a:t>
            </a:r>
            <a:endParaRPr lang="el-GR" sz="3600" b="1" dirty="0">
              <a:latin typeface="Times New Roman" pitchFamily="18" charset="0"/>
              <a:cs typeface="Times New Roman" pitchFamily="18" charset="0"/>
            </a:endParaRPr>
          </a:p>
        </p:txBody>
      </p:sp>
      <p:sp>
        <p:nvSpPr>
          <p:cNvPr id="73" name="72 - Ορθογώνιο">
            <a:hlinkClick r:id="rId2" action="ppaction://hlinksldjump"/>
          </p:cNvPr>
          <p:cNvSpPr/>
          <p:nvPr/>
        </p:nvSpPr>
        <p:spPr>
          <a:xfrm>
            <a:off x="9696400" y="6201308"/>
            <a:ext cx="818182" cy="504056"/>
          </a:xfrm>
          <a:prstGeom prst="rect">
            <a:avLst/>
          </a:prstGeom>
          <a:solidFill>
            <a:schemeClr val="accent5">
              <a:lumMod val="20000"/>
              <a:lumOff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prstClr val="white"/>
                </a:solidFill>
                <a:latin typeface="Calibri"/>
              </a:rPr>
              <a:t>HOME</a:t>
            </a:r>
            <a:endParaRPr lang="el-GR" sz="1600" b="1" dirty="0">
              <a:solidFill>
                <a:prstClr val="white"/>
              </a:solidFill>
              <a:latin typeface="Calibri"/>
            </a:endParaRPr>
          </a:p>
        </p:txBody>
      </p:sp>
      <p:pic>
        <p:nvPicPr>
          <p:cNvPr id="5" name="Picture 3" descr="thalis_logo_big.png"/>
          <p:cNvPicPr>
            <a:picLocks noChangeAspect="1"/>
          </p:cNvPicPr>
          <p:nvPr/>
        </p:nvPicPr>
        <p:blipFill>
          <a:blip r:embed="rId3" cstate="print"/>
          <a:srcRect/>
          <a:stretch>
            <a:fillRect/>
          </a:stretch>
        </p:blipFill>
        <p:spPr bwMode="auto">
          <a:xfrm>
            <a:off x="104602" y="928670"/>
            <a:ext cx="1398740" cy="136525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76995" y="5554135"/>
            <a:ext cx="4126971" cy="1294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1 - Τίτλος"/>
          <p:cNvSpPr txBox="1">
            <a:spLocks/>
          </p:cNvSpPr>
          <p:nvPr/>
        </p:nvSpPr>
        <p:spPr>
          <a:xfrm>
            <a:off x="436606" y="2287484"/>
            <a:ext cx="11425880" cy="1294182"/>
          </a:xfrm>
          <a:prstGeom prst="rect">
            <a:avLst/>
          </a:prstGeom>
          <a:solidFill>
            <a:schemeClr val="accent1">
              <a:lumMod val="20000"/>
              <a:lumOff val="80000"/>
            </a:schemeClr>
          </a:solidFill>
        </p:spPr>
        <p:txBody>
          <a:bodyPr vert="horz" lIns="91440" tIns="45720" rIns="91440" bIns="45720" rtlCol="0" anchor="ctr">
            <a:normAutofit fontScale="32500" lnSpcReduction="20000"/>
          </a:bodyPr>
          <a:lstStyle/>
          <a:p>
            <a:pPr>
              <a:spcBef>
                <a:spcPct val="0"/>
              </a:spcBef>
              <a:defRPr/>
            </a:pPr>
            <a:r>
              <a:rPr lang="en-US" sz="2800" dirty="0">
                <a:solidFill>
                  <a:prstClr val="black"/>
                </a:solidFill>
                <a:latin typeface="Calibri"/>
              </a:rPr>
              <a:t/>
            </a:r>
            <a:br>
              <a:rPr lang="en-US" sz="2800" dirty="0">
                <a:solidFill>
                  <a:prstClr val="black"/>
                </a:solidFill>
                <a:latin typeface="Calibri"/>
              </a:rPr>
            </a:br>
            <a:r>
              <a:rPr lang="en-US" sz="7000" dirty="0">
                <a:solidFill>
                  <a:prstClr val="black"/>
                </a:solidFill>
                <a:latin typeface="Times New Roman" pitchFamily="18" charset="0"/>
                <a:cs typeface="Times New Roman" pitchFamily="18" charset="0"/>
              </a:rPr>
              <a:t>Estimating the effects of </a:t>
            </a:r>
            <a:r>
              <a:rPr lang="en-US" sz="7000" b="1" dirty="0">
                <a:solidFill>
                  <a:prstClr val="black"/>
                </a:solidFill>
                <a:latin typeface="Times New Roman" pitchFamily="18" charset="0"/>
                <a:cs typeface="Times New Roman" pitchFamily="18" charset="0"/>
              </a:rPr>
              <a:t>C</a:t>
            </a:r>
            <a:r>
              <a:rPr lang="en-US" sz="7000" dirty="0">
                <a:solidFill>
                  <a:prstClr val="black"/>
                </a:solidFill>
                <a:latin typeface="Times New Roman" pitchFamily="18" charset="0"/>
                <a:cs typeface="Times New Roman" pitchFamily="18" charset="0"/>
              </a:rPr>
              <a:t>limate </a:t>
            </a:r>
            <a:r>
              <a:rPr lang="en-US" sz="7000" b="1" dirty="0">
                <a:solidFill>
                  <a:prstClr val="black"/>
                </a:solidFill>
                <a:latin typeface="Times New Roman" pitchFamily="18" charset="0"/>
                <a:cs typeface="Times New Roman" pitchFamily="18" charset="0"/>
              </a:rPr>
              <a:t>C</a:t>
            </a:r>
            <a:r>
              <a:rPr lang="en-US" sz="7000" dirty="0">
                <a:solidFill>
                  <a:prstClr val="black"/>
                </a:solidFill>
                <a:latin typeface="Times New Roman" pitchFamily="18" charset="0"/>
                <a:cs typeface="Times New Roman" pitchFamily="18" charset="0"/>
              </a:rPr>
              <a:t>hange on </a:t>
            </a:r>
            <a:r>
              <a:rPr lang="en-US" sz="7000" b="1" dirty="0" err="1">
                <a:solidFill>
                  <a:prstClr val="black"/>
                </a:solidFill>
                <a:latin typeface="Times New Roman" pitchFamily="18" charset="0"/>
                <a:cs typeface="Times New Roman" pitchFamily="18" charset="0"/>
              </a:rPr>
              <a:t>SE</a:t>
            </a:r>
            <a:r>
              <a:rPr lang="en-US" sz="7000" dirty="0" err="1">
                <a:solidFill>
                  <a:prstClr val="black"/>
                </a:solidFill>
                <a:latin typeface="Times New Roman" pitchFamily="18" charset="0"/>
                <a:cs typeface="Times New Roman" pitchFamily="18" charset="0"/>
              </a:rPr>
              <a:t>a</a:t>
            </a:r>
            <a:r>
              <a:rPr lang="en-US" sz="7000" dirty="0">
                <a:solidFill>
                  <a:prstClr val="black"/>
                </a:solidFill>
                <a:latin typeface="Times New Roman" pitchFamily="18" charset="0"/>
                <a:cs typeface="Times New Roman" pitchFamily="18" charset="0"/>
              </a:rPr>
              <a:t> level and </a:t>
            </a:r>
            <a:r>
              <a:rPr lang="en-US" sz="7000" b="1" dirty="0" err="1">
                <a:solidFill>
                  <a:prstClr val="black"/>
                </a:solidFill>
                <a:latin typeface="Times New Roman" pitchFamily="18" charset="0"/>
                <a:cs typeface="Times New Roman" pitchFamily="18" charset="0"/>
              </a:rPr>
              <a:t>WA</a:t>
            </a:r>
            <a:r>
              <a:rPr lang="en-US" sz="7000" dirty="0" err="1">
                <a:solidFill>
                  <a:prstClr val="black"/>
                </a:solidFill>
                <a:latin typeface="Times New Roman" pitchFamily="18" charset="0"/>
                <a:cs typeface="Times New Roman" pitchFamily="18" charset="0"/>
              </a:rPr>
              <a:t>ve</a:t>
            </a:r>
            <a:r>
              <a:rPr lang="en-US" sz="7000" dirty="0">
                <a:solidFill>
                  <a:prstClr val="black"/>
                </a:solidFill>
                <a:latin typeface="Times New Roman" pitchFamily="18" charset="0"/>
                <a:cs typeface="Times New Roman" pitchFamily="18" charset="0"/>
              </a:rPr>
              <a:t> climate of the Greek seas, coastal </a:t>
            </a:r>
            <a:r>
              <a:rPr lang="en-US" sz="7000" b="1" dirty="0">
                <a:solidFill>
                  <a:prstClr val="black"/>
                </a:solidFill>
                <a:latin typeface="Times New Roman" pitchFamily="18" charset="0"/>
                <a:cs typeface="Times New Roman" pitchFamily="18" charset="0"/>
              </a:rPr>
              <a:t>V</a:t>
            </a:r>
            <a:r>
              <a:rPr lang="en-US" sz="7000" dirty="0">
                <a:solidFill>
                  <a:prstClr val="black"/>
                </a:solidFill>
                <a:latin typeface="Times New Roman" pitchFamily="18" charset="0"/>
                <a:cs typeface="Times New Roman" pitchFamily="18" charset="0"/>
              </a:rPr>
              <a:t>ulnerability and </a:t>
            </a:r>
            <a:r>
              <a:rPr lang="en-US" sz="7000" b="1" dirty="0">
                <a:solidFill>
                  <a:prstClr val="black"/>
                </a:solidFill>
                <a:latin typeface="Times New Roman" pitchFamily="18" charset="0"/>
                <a:cs typeface="Times New Roman" pitchFamily="18" charset="0"/>
              </a:rPr>
              <a:t>S</a:t>
            </a:r>
            <a:r>
              <a:rPr lang="en-US" sz="7000" dirty="0">
                <a:solidFill>
                  <a:prstClr val="black"/>
                </a:solidFill>
                <a:latin typeface="Times New Roman" pitchFamily="18" charset="0"/>
                <a:cs typeface="Times New Roman" pitchFamily="18" charset="0"/>
              </a:rPr>
              <a:t>afety of coastal and marine structures</a:t>
            </a:r>
            <a:r>
              <a:rPr lang="el-GR" sz="8000" dirty="0">
                <a:solidFill>
                  <a:prstClr val="black"/>
                </a:solidFill>
                <a:latin typeface="Times New Roman" pitchFamily="18" charset="0"/>
                <a:cs typeface="Times New Roman" pitchFamily="18" charset="0"/>
              </a:rPr>
              <a:t/>
            </a:r>
            <a:br>
              <a:rPr lang="el-GR" sz="8000" dirty="0">
                <a:solidFill>
                  <a:prstClr val="black"/>
                </a:solidFill>
                <a:latin typeface="Times New Roman" pitchFamily="18" charset="0"/>
                <a:cs typeface="Times New Roman" pitchFamily="18" charset="0"/>
              </a:rPr>
            </a:br>
            <a:endParaRPr lang="el-GR" sz="8000" dirty="0">
              <a:solidFill>
                <a:prstClr val="black"/>
              </a:solidFill>
              <a:latin typeface="Times New Roman" pitchFamily="18" charset="0"/>
              <a:cs typeface="Times New Roman" pitchFamily="18" charset="0"/>
            </a:endParaRPr>
          </a:p>
        </p:txBody>
      </p:sp>
      <p:sp>
        <p:nvSpPr>
          <p:cNvPr id="8" name="7 - TextBox"/>
          <p:cNvSpPr txBox="1"/>
          <p:nvPr/>
        </p:nvSpPr>
        <p:spPr>
          <a:xfrm>
            <a:off x="2448015" y="5785808"/>
            <a:ext cx="3919278" cy="830997"/>
          </a:xfrm>
          <a:prstGeom prst="rect">
            <a:avLst/>
          </a:prstGeom>
          <a:noFill/>
        </p:spPr>
        <p:txBody>
          <a:bodyPr wrap="none" rtlCol="0">
            <a:spAutoFit/>
          </a:bodyPr>
          <a:lstStyle/>
          <a:p>
            <a:r>
              <a:rPr lang="el-GR" sz="2400" b="1" dirty="0">
                <a:solidFill>
                  <a:prstClr val="black"/>
                </a:solidFill>
                <a:latin typeface="Times New Roman" pitchFamily="18" charset="0"/>
                <a:cs typeface="Times New Roman" pitchFamily="18" charset="0"/>
              </a:rPr>
              <a:t>Π. Πρίνος, Καθηγητής ΑΠΘ</a:t>
            </a:r>
          </a:p>
          <a:p>
            <a:r>
              <a:rPr lang="el-GR" sz="2400" b="1" dirty="0">
                <a:solidFill>
                  <a:prstClr val="black"/>
                </a:solidFill>
                <a:latin typeface="Times New Roman" pitchFamily="18" charset="0"/>
                <a:cs typeface="Times New Roman" pitchFamily="18" charset="0"/>
              </a:rPr>
              <a:t>Συντονιστής</a:t>
            </a:r>
          </a:p>
        </p:txBody>
      </p:sp>
      <p:sp>
        <p:nvSpPr>
          <p:cNvPr id="10" name="9 - Ορθογώνιο"/>
          <p:cNvSpPr/>
          <p:nvPr/>
        </p:nvSpPr>
        <p:spPr>
          <a:xfrm>
            <a:off x="1775520" y="3852739"/>
            <a:ext cx="6929487" cy="830997"/>
          </a:xfrm>
          <a:prstGeom prst="rect">
            <a:avLst/>
          </a:prstGeom>
          <a:solidFill>
            <a:srgbClr val="FFFF99"/>
          </a:solidFill>
        </p:spPr>
        <p:txBody>
          <a:bodyPr wrap="square">
            <a:spAutoFit/>
          </a:bodyPr>
          <a:lstStyle/>
          <a:p>
            <a:r>
              <a:rPr lang="el-GR" sz="2400" b="1" dirty="0">
                <a:solidFill>
                  <a:prstClr val="black"/>
                </a:solidFill>
                <a:latin typeface="Calibri"/>
              </a:rPr>
              <a:t>http://thalis-ccseawavs.web.auth.gr</a:t>
            </a:r>
            <a:endParaRPr lang="el-GR" sz="2400" dirty="0">
              <a:solidFill>
                <a:prstClr val="black"/>
              </a:solidFill>
              <a:latin typeface="Calibri"/>
            </a:endParaRPr>
          </a:p>
          <a:p>
            <a:r>
              <a:rPr lang="el-GR" sz="2400" b="1" dirty="0">
                <a:solidFill>
                  <a:prstClr val="black"/>
                </a:solidFill>
                <a:latin typeface="Calibri"/>
              </a:rPr>
              <a:t>http://excellence.minedu.gov.gr/thales/377329</a:t>
            </a:r>
            <a:endParaRPr lang="el-GR" sz="2400" dirty="0">
              <a:solidFill>
                <a:prstClr val="black"/>
              </a:solidFill>
              <a:latin typeface="Calibri"/>
            </a:endParaRPr>
          </a:p>
        </p:txBody>
      </p:sp>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602" y="38553"/>
            <a:ext cx="2067697" cy="6801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83731" y="97392"/>
            <a:ext cx="9324528" cy="636482"/>
          </a:xfrm>
          <a:solidFill>
            <a:srgbClr val="FFFF00"/>
          </a:solidFill>
        </p:spPr>
        <p:txBody>
          <a:bodyPr>
            <a:noAutofit/>
          </a:bodyPr>
          <a:lstStyle/>
          <a:p>
            <a:pPr algn="l"/>
            <a:r>
              <a:rPr lang="el-GR" sz="3200" b="1" dirty="0">
                <a:latin typeface="Times New Roman" pitchFamily="18" charset="0"/>
                <a:cs typeface="Times New Roman" pitchFamily="18" charset="0"/>
              </a:rPr>
              <a:t>ΣΕΝΑΡΙΑ ΕΚΠΟΜΠΩΝ-</a:t>
            </a:r>
            <a:r>
              <a:rPr lang="en-US" sz="3200" b="1" dirty="0">
                <a:latin typeface="Times New Roman" pitchFamily="18" charset="0"/>
                <a:cs typeface="Times New Roman" pitchFamily="18" charset="0"/>
              </a:rPr>
              <a:t>EMISSION SCENARIOS</a:t>
            </a:r>
            <a:endParaRPr lang="el-GR" sz="3200" b="1" dirty="0">
              <a:latin typeface="Times New Roman" pitchFamily="18" charset="0"/>
              <a:cs typeface="Times New Roman" pitchFamily="18" charset="0"/>
            </a:endParaRPr>
          </a:p>
        </p:txBody>
      </p:sp>
      <p:pic>
        <p:nvPicPr>
          <p:cNvPr id="4" name="Picture 3" descr="thalis_logo_big.png"/>
          <p:cNvPicPr>
            <a:picLocks noChangeAspect="1"/>
          </p:cNvPicPr>
          <p:nvPr/>
        </p:nvPicPr>
        <p:blipFill>
          <a:blip r:embed="rId2" cstate="print"/>
          <a:srcRect/>
          <a:stretch>
            <a:fillRect/>
          </a:stretch>
        </p:blipFill>
        <p:spPr bwMode="auto">
          <a:xfrm>
            <a:off x="119448" y="800101"/>
            <a:ext cx="1280984" cy="1365251"/>
          </a:xfrm>
          <a:prstGeom prst="rect">
            <a:avLst/>
          </a:prstGeom>
          <a:noFill/>
          <a:ln w="9525">
            <a:noFill/>
            <a:miter lim="800000"/>
            <a:headEnd/>
            <a:tailEnd/>
          </a:ln>
        </p:spPr>
      </p:pic>
      <p:sp>
        <p:nvSpPr>
          <p:cNvPr id="6" name="2 - Θέση περιεχομένου"/>
          <p:cNvSpPr>
            <a:spLocks noGrp="1"/>
          </p:cNvSpPr>
          <p:nvPr>
            <p:ph idx="1"/>
          </p:nvPr>
        </p:nvSpPr>
        <p:spPr/>
        <p:txBody>
          <a:bodyPr>
            <a:normAutofit/>
          </a:bodyPr>
          <a:lstStyle/>
          <a:p>
            <a:pPr>
              <a:buNone/>
            </a:pPr>
            <a:endParaRPr lang="el-GR" dirty="0">
              <a:latin typeface="Times New Roman" pitchFamily="18" charset="0"/>
              <a:cs typeface="Times New Roman" pitchFamily="18" charset="0"/>
            </a:endParaRPr>
          </a:p>
          <a:p>
            <a:endParaRPr lang="el-GR" dirty="0"/>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75520" y="908720"/>
            <a:ext cx="6768752" cy="578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extLst>
      <p:ext uri="{BB962C8B-B14F-4D97-AF65-F5344CB8AC3E}">
        <p14:creationId xmlns="" xmlns:p14="http://schemas.microsoft.com/office/powerpoint/2010/main" val="293139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785794"/>
            <a:ext cx="8401080" cy="5643602"/>
          </a:xfrm>
        </p:spPr>
        <p:txBody>
          <a:bodyPr>
            <a:normAutofit/>
          </a:bodyPr>
          <a:lstStyle/>
          <a:p>
            <a:pPr>
              <a:buNone/>
            </a:pPr>
            <a:endParaRPr lang="el-GR" dirty="0">
              <a:latin typeface="Times New Roman" pitchFamily="18" charset="0"/>
              <a:cs typeface="Times New Roman" pitchFamily="18" charset="0"/>
            </a:endParaRPr>
          </a:p>
          <a:p>
            <a:endParaRPr lang="el-GR" dirty="0"/>
          </a:p>
        </p:txBody>
      </p:sp>
      <p:pic>
        <p:nvPicPr>
          <p:cNvPr id="5" name="4 - Εικόνα" descr="A1B_figts-17.gif"/>
          <p:cNvPicPr>
            <a:picLocks noChangeAspect="1"/>
          </p:cNvPicPr>
          <p:nvPr/>
        </p:nvPicPr>
        <p:blipFill>
          <a:blip r:embed="rId2" cstate="print"/>
          <a:stretch>
            <a:fillRect/>
          </a:stretch>
        </p:blipFill>
        <p:spPr>
          <a:xfrm>
            <a:off x="2024034" y="756120"/>
            <a:ext cx="6786610" cy="5350111"/>
          </a:xfrm>
          <a:prstGeom prst="rect">
            <a:avLst/>
          </a:prstGeom>
        </p:spPr>
      </p:pic>
      <p:sp>
        <p:nvSpPr>
          <p:cNvPr id="6" name="5 - TextBox"/>
          <p:cNvSpPr txBox="1"/>
          <p:nvPr/>
        </p:nvSpPr>
        <p:spPr>
          <a:xfrm>
            <a:off x="1524001" y="6106231"/>
            <a:ext cx="8410251" cy="646331"/>
          </a:xfrm>
          <a:prstGeom prst="rect">
            <a:avLst/>
          </a:prstGeom>
          <a:noFill/>
        </p:spPr>
        <p:txBody>
          <a:bodyPr wrap="none" rtlCol="0">
            <a:spAutoFit/>
          </a:bodyPr>
          <a:lstStyle/>
          <a:p>
            <a:r>
              <a:rPr lang="el-GR" b="1" dirty="0">
                <a:solidFill>
                  <a:prstClr val="black"/>
                </a:solidFill>
                <a:latin typeface="Calibri"/>
              </a:rPr>
              <a:t>Εκπομπές Διοξειδίου του Άνθρακα, </a:t>
            </a:r>
            <a:r>
              <a:rPr lang="el-GR" b="1" dirty="0" err="1">
                <a:solidFill>
                  <a:prstClr val="black"/>
                </a:solidFill>
                <a:latin typeface="Calibri"/>
              </a:rPr>
              <a:t>Οξείδιου</a:t>
            </a:r>
            <a:r>
              <a:rPr lang="el-GR" b="1" dirty="0">
                <a:solidFill>
                  <a:prstClr val="black"/>
                </a:solidFill>
                <a:latin typeface="Calibri"/>
              </a:rPr>
              <a:t> του Αζώτου, </a:t>
            </a:r>
            <a:r>
              <a:rPr lang="el-GR" b="1" dirty="0" err="1">
                <a:solidFill>
                  <a:prstClr val="black"/>
                </a:solidFill>
                <a:latin typeface="Calibri"/>
              </a:rPr>
              <a:t>Τετραχλωριούχου</a:t>
            </a:r>
            <a:r>
              <a:rPr lang="el-GR" b="1" dirty="0">
                <a:solidFill>
                  <a:prstClr val="black"/>
                </a:solidFill>
                <a:latin typeface="Calibri"/>
              </a:rPr>
              <a:t> </a:t>
            </a:r>
            <a:r>
              <a:rPr lang="el-GR" b="1" dirty="0" err="1">
                <a:solidFill>
                  <a:prstClr val="black"/>
                </a:solidFill>
                <a:latin typeface="Calibri"/>
              </a:rPr>
              <a:t>Ανθρακα</a:t>
            </a:r>
            <a:endParaRPr lang="el-GR" b="1" dirty="0">
              <a:solidFill>
                <a:prstClr val="black"/>
              </a:solidFill>
              <a:latin typeface="Calibri"/>
            </a:endParaRPr>
          </a:p>
          <a:p>
            <a:r>
              <a:rPr lang="el-GR" b="1" dirty="0">
                <a:solidFill>
                  <a:prstClr val="black"/>
                </a:solidFill>
                <a:latin typeface="Calibri"/>
              </a:rPr>
              <a:t>Και Διοξειδίου του Θείου </a:t>
            </a:r>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33" y="961279"/>
            <a:ext cx="1298100" cy="1303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72 - Ορθογώνιο">
            <a:hlinkClick r:id="rId4" action="ppaction://hlinksldjump"/>
          </p:cNvPr>
          <p:cNvSpPr/>
          <p:nvPr/>
        </p:nvSpPr>
        <p:spPr>
          <a:xfrm>
            <a:off x="9696400" y="6201308"/>
            <a:ext cx="818182" cy="504056"/>
          </a:xfrm>
          <a:prstGeom prst="rect">
            <a:avLst/>
          </a:prstGeom>
          <a:solidFill>
            <a:schemeClr val="accent5">
              <a:lumMod val="20000"/>
              <a:lumOff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prstClr val="white"/>
                </a:solidFill>
                <a:latin typeface="Calibri"/>
              </a:rPr>
              <a:t>HOME</a:t>
            </a:r>
            <a:endParaRPr lang="el-GR" sz="1600" b="1" dirty="0">
              <a:solidFill>
                <a:prstClr val="white"/>
              </a:solidFill>
              <a:latin typeface="Calibri"/>
            </a:endParaRPr>
          </a:p>
        </p:txBody>
      </p:sp>
      <p:sp>
        <p:nvSpPr>
          <p:cNvPr id="8" name="1 - Τίτλος"/>
          <p:cNvSpPr txBox="1">
            <a:spLocks/>
          </p:cNvSpPr>
          <p:nvPr/>
        </p:nvSpPr>
        <p:spPr>
          <a:xfrm>
            <a:off x="2388973" y="0"/>
            <a:ext cx="9324528" cy="70892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200" b="1" dirty="0">
                <a:solidFill>
                  <a:prstClr val="black"/>
                </a:solidFill>
                <a:latin typeface="Times New Roman" pitchFamily="18" charset="0"/>
                <a:cs typeface="Times New Roman" pitchFamily="18" charset="0"/>
              </a:rPr>
              <a:t>ΣΕΝΑΡΙΑ ΕΚΠΟΜΠΩΝ-</a:t>
            </a:r>
            <a:r>
              <a:rPr lang="en-US" sz="3200" b="1" dirty="0">
                <a:solidFill>
                  <a:prstClr val="black"/>
                </a:solidFill>
                <a:latin typeface="Times New Roman" pitchFamily="18" charset="0"/>
                <a:cs typeface="Times New Roman" pitchFamily="18" charset="0"/>
              </a:rPr>
              <a:t>EMISSION SCENARIOS</a:t>
            </a:r>
            <a:endParaRPr lang="el-GR" sz="3200" b="1" dirty="0">
              <a:solidFill>
                <a:prstClr val="black"/>
              </a:solidFill>
              <a:latin typeface="Times New Roman" pitchFamily="18" charset="0"/>
              <a:cs typeface="Times New Roman" pitchFamily="18" charset="0"/>
            </a:endParaRPr>
          </a:p>
        </p:txBody>
      </p:sp>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31583" y="0"/>
            <a:ext cx="2483768" cy="5301208"/>
          </a:xfrm>
          <a:solidFill>
            <a:srgbClr val="FFFF00"/>
          </a:solidFill>
        </p:spPr>
        <p:txBody>
          <a:bodyPr>
            <a:normAutofit/>
          </a:bodyPr>
          <a:lstStyle/>
          <a:p>
            <a:r>
              <a:rPr lang="en-US" sz="2800" b="1" dirty="0">
                <a:latin typeface="Times New Roman" pitchFamily="18" charset="0"/>
                <a:cs typeface="Times New Roman" pitchFamily="18" charset="0"/>
              </a:rPr>
              <a:t>Multi-Model Approach for Climate Change Effects on Sea Level, Wave Climate, Coastal Vulnerability and Coastal Structures</a:t>
            </a:r>
            <a:endParaRPr lang="el-GR" sz="2800" b="1" dirty="0">
              <a:latin typeface="Times New Roman" pitchFamily="18" charset="0"/>
              <a:cs typeface="Times New Roman" pitchFamily="18" charset="0"/>
            </a:endParaRPr>
          </a:p>
        </p:txBody>
      </p:sp>
      <p:sp>
        <p:nvSpPr>
          <p:cNvPr id="3" name="2 - Θέση περιεχομένου"/>
          <p:cNvSpPr>
            <a:spLocks noGrp="1"/>
          </p:cNvSpPr>
          <p:nvPr>
            <p:ph idx="1"/>
          </p:nvPr>
        </p:nvSpPr>
        <p:spPr>
          <a:xfrm>
            <a:off x="1809720" y="785794"/>
            <a:ext cx="8401080" cy="5643602"/>
          </a:xfrm>
        </p:spPr>
        <p:txBody>
          <a:bodyPr>
            <a:normAutofit/>
          </a:bodyPr>
          <a:lstStyle/>
          <a:p>
            <a:pPr>
              <a:buNone/>
            </a:pPr>
            <a:endParaRPr lang="el-GR" dirty="0">
              <a:latin typeface="Times New Roman" pitchFamily="18" charset="0"/>
              <a:cs typeface="Times New Roman" pitchFamily="18" charset="0"/>
            </a:endParaRPr>
          </a:p>
          <a:p>
            <a:endParaRPr lang="el-GR" sz="2800" dirty="0"/>
          </a:p>
        </p:txBody>
      </p:sp>
      <p:pic>
        <p:nvPicPr>
          <p:cNvPr id="4" name="Picture 3" descr="thalis_logo_big.png"/>
          <p:cNvPicPr>
            <a:picLocks noChangeAspect="1"/>
          </p:cNvPicPr>
          <p:nvPr/>
        </p:nvPicPr>
        <p:blipFill>
          <a:blip r:embed="rId2" cstate="print"/>
          <a:srcRect/>
          <a:stretch>
            <a:fillRect/>
          </a:stretch>
        </p:blipFill>
        <p:spPr bwMode="auto">
          <a:xfrm>
            <a:off x="248179" y="916223"/>
            <a:ext cx="1316292" cy="1365251"/>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77536" y="105630"/>
            <a:ext cx="6444208" cy="7291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extLst>
      <p:ext uri="{BB962C8B-B14F-4D97-AF65-F5344CB8AC3E}">
        <p14:creationId xmlns="" xmlns:p14="http://schemas.microsoft.com/office/powerpoint/2010/main" val="23440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21459" y="0"/>
            <a:ext cx="6549081" cy="785794"/>
          </a:xfrm>
          <a:solidFill>
            <a:srgbClr val="FFFF00"/>
          </a:solidFill>
        </p:spPr>
        <p:txBody>
          <a:bodyPr>
            <a:noAutofit/>
          </a:bodyPr>
          <a:lstStyle/>
          <a:p>
            <a:pPr algn="l"/>
            <a:r>
              <a:rPr lang="el-GR" sz="3200" b="1" dirty="0">
                <a:latin typeface="Times New Roman" pitchFamily="18" charset="0"/>
                <a:cs typeface="Times New Roman" pitchFamily="18" charset="0"/>
              </a:rPr>
              <a:t>ΠΕΡΙΟΧΕΣ ΜΕΛΕΤΗΣ</a:t>
            </a:r>
          </a:p>
        </p:txBody>
      </p:sp>
      <p:pic>
        <p:nvPicPr>
          <p:cNvPr id="4" name="Picture 3" descr="thalis_logo_big.png"/>
          <p:cNvPicPr>
            <a:picLocks noChangeAspect="1"/>
          </p:cNvPicPr>
          <p:nvPr/>
        </p:nvPicPr>
        <p:blipFill>
          <a:blip r:embed="rId2" cstate="print"/>
          <a:srcRect/>
          <a:stretch>
            <a:fillRect/>
          </a:stretch>
        </p:blipFill>
        <p:spPr bwMode="auto">
          <a:xfrm>
            <a:off x="343759" y="836712"/>
            <a:ext cx="1163158" cy="1365251"/>
          </a:xfrm>
          <a:prstGeom prst="rect">
            <a:avLst/>
          </a:prstGeom>
          <a:noFill/>
          <a:ln w="9525">
            <a:noFill/>
            <a:miter lim="800000"/>
            <a:headEnd/>
            <a:tailEnd/>
          </a:ln>
        </p:spPr>
      </p:pic>
      <p:sp>
        <p:nvSpPr>
          <p:cNvPr id="6" name="2 - Θέση περιεχομένου"/>
          <p:cNvSpPr>
            <a:spLocks noGrp="1"/>
          </p:cNvSpPr>
          <p:nvPr>
            <p:ph idx="1"/>
          </p:nvPr>
        </p:nvSpPr>
        <p:spPr/>
        <p:txBody>
          <a:bodyPr>
            <a:normAutofit/>
          </a:bodyPr>
          <a:lstStyle/>
          <a:p>
            <a:pPr>
              <a:buNone/>
            </a:pPr>
            <a:endParaRPr lang="el-GR" dirty="0">
              <a:latin typeface="Times New Roman" pitchFamily="18" charset="0"/>
              <a:cs typeface="Times New Roman" pitchFamily="18" charset="0"/>
            </a:endParaRPr>
          </a:p>
          <a:p>
            <a:endParaRPr lang="el-GR" dirty="0"/>
          </a:p>
        </p:txBody>
      </p:sp>
      <p:sp>
        <p:nvSpPr>
          <p:cNvPr id="3" name="Rectangle 2"/>
          <p:cNvSpPr/>
          <p:nvPr/>
        </p:nvSpPr>
        <p:spPr>
          <a:xfrm>
            <a:off x="1395599" y="836712"/>
            <a:ext cx="9272400" cy="738664"/>
          </a:xfrm>
          <a:prstGeom prst="rect">
            <a:avLst/>
          </a:prstGeom>
        </p:spPr>
        <p:txBody>
          <a:bodyPr wrap="square">
            <a:spAutoFit/>
          </a:bodyPr>
          <a:lstStyle/>
          <a:p>
            <a:pPr lvl="0"/>
            <a:endParaRPr lang="en-US" sz="2400" dirty="0"/>
          </a:p>
          <a:p>
            <a:pPr lvl="0"/>
            <a:endParaRPr lang="en-US" dirty="0"/>
          </a:p>
        </p:txBody>
      </p:sp>
      <p:pic>
        <p:nvPicPr>
          <p:cNvPr id="1024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3046" b="8690"/>
          <a:stretch/>
        </p:blipFill>
        <p:spPr bwMode="auto">
          <a:xfrm>
            <a:off x="1195769" y="2412089"/>
            <a:ext cx="9249981" cy="3747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641217" y="928926"/>
            <a:ext cx="10311885" cy="584775"/>
          </a:xfrm>
          <a:prstGeom prst="rect">
            <a:avLst/>
          </a:prstGeom>
          <a:noFill/>
        </p:spPr>
        <p:txBody>
          <a:bodyPr wrap="square" rtlCol="0">
            <a:spAutoFit/>
          </a:bodyPr>
          <a:lstStyle/>
          <a:p>
            <a:r>
              <a:rPr lang="el-GR" sz="3200" b="1" dirty="0">
                <a:latin typeface="Times New Roman" pitchFamily="18" charset="0"/>
                <a:cs typeface="Times New Roman" pitchFamily="18" charset="0"/>
              </a:rPr>
              <a:t>3  </a:t>
            </a:r>
            <a:r>
              <a:rPr lang="en-US" sz="3200" b="1" dirty="0">
                <a:latin typeface="Times New Roman" pitchFamily="18" charset="0"/>
                <a:cs typeface="Times New Roman" pitchFamily="18" charset="0"/>
              </a:rPr>
              <a:t>LEVELS</a:t>
            </a:r>
            <a:r>
              <a:rPr lang="el-GR" sz="3200" b="1" dirty="0">
                <a:latin typeface="Times New Roman" pitchFamily="18" charset="0"/>
                <a:cs typeface="Times New Roman" pitchFamily="18" charset="0"/>
              </a:rPr>
              <a:t> – Μεσόγειος, Ελλάδα, Παράκτιες Περιοχές</a:t>
            </a:r>
            <a:endParaRPr lang="en-US" sz="3200" b="1" dirty="0">
              <a:latin typeface="Times New Roman" pitchFamily="18" charset="0"/>
              <a:cs typeface="Times New Roman" pitchFamily="18" charset="0"/>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extLst>
      <p:ext uri="{BB962C8B-B14F-4D97-AF65-F5344CB8AC3E}">
        <p14:creationId xmlns="" xmlns:p14="http://schemas.microsoft.com/office/powerpoint/2010/main" val="213707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80734" y="32951"/>
            <a:ext cx="5165125" cy="836712"/>
          </a:xfrm>
          <a:solidFill>
            <a:srgbClr val="FFFF00"/>
          </a:solidFill>
        </p:spPr>
        <p:txBody>
          <a:bodyPr>
            <a:noAutofit/>
          </a:bodyPr>
          <a:lstStyle/>
          <a:p>
            <a:pPr algn="l"/>
            <a:r>
              <a:rPr lang="el-GR" sz="3200" b="1" dirty="0">
                <a:latin typeface="Times New Roman" pitchFamily="18" charset="0"/>
                <a:cs typeface="Times New Roman" pitchFamily="18" charset="0"/>
              </a:rPr>
              <a:t>ΠΕΡΙΟΧΕΣ ΜΕΛΕΤΗΣ</a:t>
            </a:r>
          </a:p>
        </p:txBody>
      </p:sp>
      <p:pic>
        <p:nvPicPr>
          <p:cNvPr id="4" name="Picture 3" descr="thalis_logo_big.png"/>
          <p:cNvPicPr>
            <a:picLocks noChangeAspect="1"/>
          </p:cNvPicPr>
          <p:nvPr/>
        </p:nvPicPr>
        <p:blipFill>
          <a:blip r:embed="rId2" cstate="print"/>
          <a:srcRect/>
          <a:stretch>
            <a:fillRect/>
          </a:stretch>
        </p:blipFill>
        <p:spPr bwMode="auto">
          <a:xfrm>
            <a:off x="132139" y="833706"/>
            <a:ext cx="1263460" cy="1365251"/>
          </a:xfrm>
          <a:prstGeom prst="rect">
            <a:avLst/>
          </a:prstGeom>
          <a:noFill/>
          <a:ln w="9525">
            <a:noFill/>
            <a:miter lim="800000"/>
            <a:headEnd/>
            <a:tailEnd/>
          </a:ln>
        </p:spPr>
      </p:pic>
      <p:sp>
        <p:nvSpPr>
          <p:cNvPr id="6" name="2 - Θέση περιεχομένου"/>
          <p:cNvSpPr>
            <a:spLocks noGrp="1"/>
          </p:cNvSpPr>
          <p:nvPr>
            <p:ph idx="1"/>
          </p:nvPr>
        </p:nvSpPr>
        <p:spPr/>
        <p:txBody>
          <a:bodyPr>
            <a:normAutofit/>
          </a:bodyPr>
          <a:lstStyle/>
          <a:p>
            <a:pPr>
              <a:buNone/>
            </a:pPr>
            <a:endParaRPr lang="el-GR" dirty="0">
              <a:latin typeface="Times New Roman" pitchFamily="18" charset="0"/>
              <a:cs typeface="Times New Roman" pitchFamily="18" charset="0"/>
            </a:endParaRPr>
          </a:p>
          <a:p>
            <a:endParaRPr lang="el-GR" dirty="0"/>
          </a:p>
        </p:txBody>
      </p:sp>
      <p:sp>
        <p:nvSpPr>
          <p:cNvPr id="3" name="Rectangle 2"/>
          <p:cNvSpPr/>
          <p:nvPr/>
        </p:nvSpPr>
        <p:spPr>
          <a:xfrm>
            <a:off x="1395599" y="836712"/>
            <a:ext cx="9272400" cy="738664"/>
          </a:xfrm>
          <a:prstGeom prst="rect">
            <a:avLst/>
          </a:prstGeom>
        </p:spPr>
        <p:txBody>
          <a:bodyPr wrap="square">
            <a:spAutoFit/>
          </a:bodyPr>
          <a:lstStyle/>
          <a:p>
            <a:endParaRPr lang="en-US" sz="2400" dirty="0">
              <a:solidFill>
                <a:prstClr val="black"/>
              </a:solidFill>
              <a:latin typeface="Calibri"/>
            </a:endParaRPr>
          </a:p>
          <a:p>
            <a:endParaRPr lang="en-US" dirty="0">
              <a:solidFill>
                <a:prstClr val="black"/>
              </a:solidFill>
              <a:latin typeface="Calibri"/>
            </a:endParaRPr>
          </a:p>
        </p:txBody>
      </p:sp>
      <p:sp>
        <p:nvSpPr>
          <p:cNvPr id="7" name="TextBox 6"/>
          <p:cNvSpPr txBox="1"/>
          <p:nvPr/>
        </p:nvSpPr>
        <p:spPr>
          <a:xfrm>
            <a:off x="5519936" y="848023"/>
            <a:ext cx="6062463" cy="584775"/>
          </a:xfrm>
          <a:prstGeom prst="rect">
            <a:avLst/>
          </a:prstGeom>
          <a:noFill/>
        </p:spPr>
        <p:txBody>
          <a:bodyPr wrap="square" rtlCol="0">
            <a:spAutoFit/>
          </a:bodyPr>
          <a:lstStyle/>
          <a:p>
            <a:r>
              <a:rPr lang="el-GR" sz="3200" b="1" dirty="0">
                <a:solidFill>
                  <a:prstClr val="black"/>
                </a:solidFill>
                <a:latin typeface="Times New Roman" pitchFamily="18" charset="0"/>
                <a:cs typeface="Times New Roman" pitchFamily="18" charset="0"/>
              </a:rPr>
              <a:t>Ελλάδα,  8 Παράκτιες Περιοχές</a:t>
            </a:r>
            <a:endParaRPr lang="en-US" sz="3200" b="1" dirty="0">
              <a:solidFill>
                <a:prstClr val="black"/>
              </a:solidFill>
              <a:latin typeface="Times New Roman" pitchFamily="18" charset="0"/>
              <a:cs typeface="Times New Roman" pitchFamily="18" charset="0"/>
            </a:endParaRPr>
          </a:p>
        </p:txBody>
      </p:sp>
      <p:pic>
        <p:nvPicPr>
          <p:cNvPr id="1126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 b="14483"/>
          <a:stretch/>
        </p:blipFill>
        <p:spPr bwMode="auto">
          <a:xfrm>
            <a:off x="1281104" y="805218"/>
            <a:ext cx="4238833" cy="6052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F:\thalis2014meeting\img\areas1to8\area_1to8_map.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69698" y="1979059"/>
            <a:ext cx="5382642" cy="414710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extLst>
      <p:ext uri="{BB962C8B-B14F-4D97-AF65-F5344CB8AC3E}">
        <p14:creationId xmlns="" xmlns:p14="http://schemas.microsoft.com/office/powerpoint/2010/main" val="333937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6" name="Title 1"/>
          <p:cNvSpPr>
            <a:spLocks noGrp="1"/>
          </p:cNvSpPr>
          <p:nvPr>
            <p:ph type="ctrTitle"/>
          </p:nvPr>
        </p:nvSpPr>
        <p:spPr>
          <a:xfrm>
            <a:off x="2209800" y="1809750"/>
            <a:ext cx="7772400" cy="2000250"/>
          </a:xfrm>
        </p:spPr>
        <p:txBody>
          <a:bodyPr/>
          <a:lstStyle/>
          <a:p>
            <a:pPr>
              <a:defRPr/>
            </a:pPr>
            <a:r>
              <a:rPr lang="en-US" sz="3200" b="1" dirty="0">
                <a:solidFill>
                  <a:srgbClr val="00B0F0"/>
                </a:solidFill>
                <a:effectLst>
                  <a:outerShdw blurRad="38100" dist="38100" dir="2700000" algn="tl">
                    <a:srgbClr val="000000">
                      <a:alpha val="43137"/>
                    </a:srgbClr>
                  </a:outerShdw>
                </a:effectLst>
                <a:latin typeface="Tahoma" pitchFamily="34" charset="0"/>
                <a:cs typeface="Tahoma" pitchFamily="34" charset="0"/>
              </a:rPr>
              <a:t>Hydraulic Model of a Side-Channel Spillway for the </a:t>
            </a:r>
            <a:r>
              <a:rPr lang="en-US" sz="3200" b="1" dirty="0" err="1">
                <a:solidFill>
                  <a:srgbClr val="00B0F0"/>
                </a:solidFill>
                <a:effectLst>
                  <a:outerShdw blurRad="38100" dist="38100" dir="2700000" algn="tl">
                    <a:srgbClr val="000000">
                      <a:alpha val="43137"/>
                    </a:srgbClr>
                  </a:outerShdw>
                </a:effectLst>
                <a:latin typeface="Tahoma" pitchFamily="34" charset="0"/>
                <a:cs typeface="Tahoma" pitchFamily="34" charset="0"/>
              </a:rPr>
              <a:t>Nestorio</a:t>
            </a:r>
            <a:r>
              <a:rPr lang="en-US" sz="3200" b="1" dirty="0">
                <a:solidFill>
                  <a:srgbClr val="00B0F0"/>
                </a:solidFill>
                <a:effectLst>
                  <a:outerShdw blurRad="38100" dist="38100" dir="2700000" algn="tl">
                    <a:srgbClr val="000000">
                      <a:alpha val="43137"/>
                    </a:srgbClr>
                  </a:outerShdw>
                </a:effectLst>
                <a:latin typeface="Tahoma" pitchFamily="34" charset="0"/>
                <a:cs typeface="Tahoma" pitchFamily="34" charset="0"/>
              </a:rPr>
              <a:t> Dam</a:t>
            </a:r>
            <a:r>
              <a:rPr lang="el-GR" sz="3200" b="1" dirty="0">
                <a:solidFill>
                  <a:srgbClr val="00B0F0"/>
                </a:solidFill>
                <a:effectLst>
                  <a:outerShdw blurRad="38100" dist="38100" dir="2700000" algn="tl">
                    <a:srgbClr val="000000">
                      <a:alpha val="43137"/>
                    </a:srgbClr>
                  </a:outerShdw>
                </a:effectLst>
                <a:latin typeface="Tahoma" pitchFamily="34" charset="0"/>
                <a:cs typeface="Tahoma" pitchFamily="34" charset="0"/>
              </a:rPr>
              <a:t> </a:t>
            </a:r>
          </a:p>
        </p:txBody>
      </p:sp>
      <p:sp>
        <p:nvSpPr>
          <p:cNvPr id="16391" name="Subtitle 2"/>
          <p:cNvSpPr txBox="1">
            <a:spLocks/>
          </p:cNvSpPr>
          <p:nvPr/>
        </p:nvSpPr>
        <p:spPr bwMode="auto">
          <a:xfrm>
            <a:off x="1905000" y="4191000"/>
            <a:ext cx="8382000" cy="1295400"/>
          </a:xfrm>
          <a:prstGeom prst="rect">
            <a:avLst/>
          </a:prstGeom>
          <a:noFill/>
          <a:ln w="9525">
            <a:noFill/>
            <a:miter lim="800000"/>
            <a:headEnd/>
            <a:tailEnd/>
          </a:ln>
        </p:spPr>
        <p:txBody>
          <a:bodyPr anchor="ctr"/>
          <a:lstStyle/>
          <a:p>
            <a:pPr algn="ctr" eaLnBrk="0" fontAlgn="base" hangingPunct="0">
              <a:spcBef>
                <a:spcPct val="20000"/>
              </a:spcBef>
              <a:spcAft>
                <a:spcPct val="0"/>
              </a:spcAft>
              <a:defRPr/>
            </a:pPr>
            <a:r>
              <a:rPr lang="en-US" sz="2400" dirty="0">
                <a:solidFill>
                  <a:srgbClr val="0070C0"/>
                </a:solidFill>
                <a:effectLst>
                  <a:outerShdw blurRad="38100" dist="38100" dir="2700000" algn="tl">
                    <a:srgbClr val="000000">
                      <a:alpha val="43137"/>
                    </a:srgbClr>
                  </a:outerShdw>
                </a:effectLst>
                <a:latin typeface="Tahoma" pitchFamily="34" charset="0"/>
                <a:cs typeface="Tahoma" pitchFamily="34" charset="0"/>
              </a:rPr>
              <a:t>Th. </a:t>
            </a:r>
            <a:r>
              <a:rPr lang="en-US" sz="2400" dirty="0" err="1">
                <a:solidFill>
                  <a:srgbClr val="0070C0"/>
                </a:solidFill>
                <a:effectLst>
                  <a:outerShdw blurRad="38100" dist="38100" dir="2700000" algn="tl">
                    <a:srgbClr val="000000">
                      <a:alpha val="43137"/>
                    </a:srgbClr>
                  </a:outerShdw>
                </a:effectLst>
                <a:latin typeface="Tahoma" pitchFamily="34" charset="0"/>
                <a:cs typeface="Tahoma" pitchFamily="34" charset="0"/>
              </a:rPr>
              <a:t>Koftis</a:t>
            </a:r>
            <a:r>
              <a:rPr lang="en-US" sz="2400" dirty="0">
                <a:solidFill>
                  <a:srgbClr val="0070C0"/>
                </a:solidFill>
                <a:effectLst>
                  <a:outerShdw blurRad="38100" dist="38100" dir="2700000" algn="tl">
                    <a:srgbClr val="000000">
                      <a:alpha val="43137"/>
                    </a:srgbClr>
                  </a:outerShdw>
                </a:effectLst>
                <a:latin typeface="Tahoma" pitchFamily="34" charset="0"/>
                <a:cs typeface="Tahoma" pitchFamily="34" charset="0"/>
              </a:rPr>
              <a:t>, Dr. research Associate</a:t>
            </a:r>
            <a:endParaRPr lang="en-US" dirty="0">
              <a:solidFill>
                <a:srgbClr val="0070C0"/>
              </a:solidFill>
              <a:effectLst>
                <a:outerShdw blurRad="38100" dist="38100" dir="2700000" algn="tl">
                  <a:srgbClr val="000000">
                    <a:alpha val="43137"/>
                  </a:srgbClr>
                </a:outerShdw>
              </a:effectLst>
              <a:latin typeface="Tahoma" pitchFamily="34" charset="0"/>
              <a:cs typeface="Tahoma" pitchFamily="34" charset="0"/>
            </a:endParaRPr>
          </a:p>
          <a:p>
            <a:pPr algn="ctr" eaLnBrk="0" fontAlgn="base" hangingPunct="0">
              <a:spcBef>
                <a:spcPct val="20000"/>
              </a:spcBef>
              <a:spcAft>
                <a:spcPct val="0"/>
              </a:spcAft>
              <a:defRPr/>
            </a:pPr>
            <a:r>
              <a:rPr lang="en-US" sz="2400" dirty="0">
                <a:solidFill>
                  <a:srgbClr val="0070C0"/>
                </a:solidFill>
                <a:effectLst>
                  <a:outerShdw blurRad="38100" dist="38100" dir="2700000" algn="tl">
                    <a:srgbClr val="000000">
                      <a:alpha val="43137"/>
                    </a:srgbClr>
                  </a:outerShdw>
                </a:effectLst>
                <a:latin typeface="Tahoma" pitchFamily="34" charset="0"/>
                <a:cs typeface="Tahoma" pitchFamily="34" charset="0"/>
              </a:rPr>
              <a:t>P. </a:t>
            </a:r>
            <a:r>
              <a:rPr lang="en-US" sz="2400" dirty="0" err="1">
                <a:solidFill>
                  <a:srgbClr val="0070C0"/>
                </a:solidFill>
                <a:effectLst>
                  <a:outerShdw blurRad="38100" dist="38100" dir="2700000" algn="tl">
                    <a:srgbClr val="000000">
                      <a:alpha val="43137"/>
                    </a:srgbClr>
                  </a:outerShdw>
                </a:effectLst>
                <a:latin typeface="Tahoma" pitchFamily="34" charset="0"/>
                <a:cs typeface="Tahoma" pitchFamily="34" charset="0"/>
              </a:rPr>
              <a:t>Prinos</a:t>
            </a:r>
            <a:r>
              <a:rPr lang="el-GR" sz="2400" dirty="0">
                <a:solidFill>
                  <a:srgbClr val="0070C0"/>
                </a:solidFill>
                <a:effectLst>
                  <a:outerShdw blurRad="38100" dist="38100" dir="2700000" algn="tl">
                    <a:srgbClr val="000000">
                      <a:alpha val="43137"/>
                    </a:srgbClr>
                  </a:outerShdw>
                </a:effectLst>
                <a:latin typeface="Tahoma" pitchFamily="34" charset="0"/>
                <a:cs typeface="Tahoma" pitchFamily="34" charset="0"/>
              </a:rPr>
              <a:t>, </a:t>
            </a:r>
            <a:r>
              <a:rPr lang="en-US" sz="2400" dirty="0">
                <a:solidFill>
                  <a:srgbClr val="0070C0"/>
                </a:solidFill>
                <a:effectLst>
                  <a:outerShdw blurRad="38100" dist="38100" dir="2700000" algn="tl">
                    <a:srgbClr val="000000">
                      <a:alpha val="43137"/>
                    </a:srgbClr>
                  </a:outerShdw>
                </a:effectLst>
                <a:latin typeface="Tahoma" pitchFamily="34" charset="0"/>
                <a:cs typeface="Tahoma" pitchFamily="34" charset="0"/>
              </a:rPr>
              <a:t>Professor</a:t>
            </a:r>
            <a:endParaRPr lang="el-GR" dirty="0">
              <a:solidFill>
                <a:srgbClr val="0070C0"/>
              </a:solidFill>
              <a:effectLst>
                <a:outerShdw blurRad="38100" dist="38100" dir="2700000" algn="tl">
                  <a:srgbClr val="000000">
                    <a:alpha val="43137"/>
                  </a:srgbClr>
                </a:outerShdw>
              </a:effectLst>
              <a:latin typeface="Tahoma" pitchFamily="34" charset="0"/>
              <a:cs typeface="Tahoma" pitchFamily="34" charset="0"/>
            </a:endParaRPr>
          </a:p>
        </p:txBody>
      </p:sp>
      <p:pic>
        <p:nvPicPr>
          <p:cNvPr id="4" name="Picture 3">
            <a:extLst>
              <a:ext uri="{FF2B5EF4-FFF2-40B4-BE49-F238E27FC236}">
                <a16:creationId xmlns="" xmlns:a16="http://schemas.microsoft.com/office/drawing/2014/main" id="{625CD85F-45ED-4E0B-817F-86CF2FBB71E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10748" y="0"/>
            <a:ext cx="2067697" cy="6801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52699" y="0"/>
            <a:ext cx="7124701" cy="760513"/>
          </a:xfrm>
        </p:spPr>
        <p:txBody>
          <a:bodyPr/>
          <a:lstStyle/>
          <a:p>
            <a:pPr eaLnBrk="1" hangingPunct="1">
              <a:defRPr/>
            </a:pPr>
            <a:r>
              <a:rPr lang="en-US" sz="2200" b="1" dirty="0">
                <a:solidFill>
                  <a:srgbClr val="00B0F0"/>
                </a:solidFill>
                <a:effectLst>
                  <a:outerShdw blurRad="38100" dist="38100" dir="2700000" algn="tl">
                    <a:srgbClr val="000000"/>
                  </a:outerShdw>
                </a:effectLst>
              </a:rPr>
              <a:t>Main Components of the Hydraulic Model</a:t>
            </a:r>
            <a:endParaRPr lang="el-GR" sz="2200" b="1" dirty="0">
              <a:solidFill>
                <a:srgbClr val="00B0F0"/>
              </a:solidFill>
              <a:effectLst>
                <a:outerShdw blurRad="38100" dist="38100" dir="2700000" algn="tl">
                  <a:srgbClr val="000000"/>
                </a:outerShdw>
              </a:effectLst>
            </a:endParaRPr>
          </a:p>
        </p:txBody>
      </p:sp>
      <p:sp>
        <p:nvSpPr>
          <p:cNvPr id="12" name="11 - TextBox">
            <a:hlinkClick r:id="rId3" action="ppaction://hlinksldjump"/>
          </p:cNvPr>
          <p:cNvSpPr txBox="1"/>
          <p:nvPr/>
        </p:nvSpPr>
        <p:spPr>
          <a:xfrm>
            <a:off x="9448800" y="1295401"/>
            <a:ext cx="1143000" cy="461665"/>
          </a:xfrm>
          <a:prstGeom prst="rect">
            <a:avLst/>
          </a:prstGeom>
          <a:noFill/>
        </p:spPr>
        <p:txBody>
          <a:bodyPr wrap="square" lIns="0" tIns="0" rIns="0" bIns="0" rtlCol="0">
            <a:spAutoFit/>
          </a:bodyPr>
          <a:lstStyle/>
          <a:p>
            <a:pPr algn="ctr" fontAlgn="base">
              <a:spcBef>
                <a:spcPct val="0"/>
              </a:spcBef>
              <a:spcAft>
                <a:spcPct val="0"/>
              </a:spcAft>
            </a:pPr>
            <a:r>
              <a:rPr lang="el-GR" sz="1000" b="1" dirty="0">
                <a:solidFill>
                  <a:prstClr val="white"/>
                </a:solidFill>
                <a:latin typeface="Arial" charset="0"/>
              </a:rPr>
              <a:t>Πλευρικός ρουφράκτης και συλλέκτης</a:t>
            </a:r>
          </a:p>
        </p:txBody>
      </p:sp>
      <p:cxnSp>
        <p:nvCxnSpPr>
          <p:cNvPr id="23" name="22 - Ευθύγραμμο βέλος σύνδεσης"/>
          <p:cNvCxnSpPr/>
          <p:nvPr/>
        </p:nvCxnSpPr>
        <p:spPr>
          <a:xfrm>
            <a:off x="7505700" y="1406316"/>
            <a:ext cx="4572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27 - TextBox"/>
          <p:cNvSpPr txBox="1"/>
          <p:nvPr/>
        </p:nvSpPr>
        <p:spPr>
          <a:xfrm>
            <a:off x="8077200" y="1600201"/>
            <a:ext cx="914400" cy="307777"/>
          </a:xfrm>
          <a:prstGeom prst="rect">
            <a:avLst/>
          </a:prstGeom>
          <a:noFill/>
        </p:spPr>
        <p:txBody>
          <a:bodyPr wrap="square" lIns="0" tIns="0" rIns="0" bIns="0" rtlCol="0">
            <a:spAutoFit/>
          </a:bodyPr>
          <a:lstStyle/>
          <a:p>
            <a:pPr fontAlgn="base">
              <a:spcBef>
                <a:spcPct val="0"/>
              </a:spcBef>
              <a:spcAft>
                <a:spcPct val="0"/>
              </a:spcAft>
            </a:pPr>
            <a:r>
              <a:rPr lang="el-GR" sz="1000" b="1" dirty="0">
                <a:solidFill>
                  <a:prstClr val="white"/>
                </a:solidFill>
                <a:latin typeface="Arial" charset="0"/>
              </a:rPr>
              <a:t>Τμήμα μεταξύ συναρμογών</a:t>
            </a:r>
          </a:p>
        </p:txBody>
      </p:sp>
      <p:sp>
        <p:nvSpPr>
          <p:cNvPr id="35" name="34 - TextBox"/>
          <p:cNvSpPr txBox="1"/>
          <p:nvPr/>
        </p:nvSpPr>
        <p:spPr>
          <a:xfrm>
            <a:off x="7696200" y="2133601"/>
            <a:ext cx="914400" cy="307777"/>
          </a:xfrm>
          <a:prstGeom prst="rect">
            <a:avLst/>
          </a:prstGeom>
          <a:noFill/>
        </p:spPr>
        <p:txBody>
          <a:bodyPr wrap="square" lIns="0" tIns="0" rIns="0" bIns="0" rtlCol="0">
            <a:spAutoFit/>
          </a:bodyPr>
          <a:lstStyle/>
          <a:p>
            <a:pPr fontAlgn="base">
              <a:spcBef>
                <a:spcPct val="0"/>
              </a:spcBef>
              <a:spcAft>
                <a:spcPct val="0"/>
              </a:spcAft>
            </a:pPr>
            <a:r>
              <a:rPr lang="el-GR" sz="1000" b="1" dirty="0">
                <a:solidFill>
                  <a:prstClr val="white"/>
                </a:solidFill>
                <a:latin typeface="Arial" charset="0"/>
              </a:rPr>
              <a:t>Οριζόντια συναρμογή</a:t>
            </a:r>
          </a:p>
        </p:txBody>
      </p:sp>
      <p:cxnSp>
        <p:nvCxnSpPr>
          <p:cNvPr id="36" name="35 - Ευθύγραμμο βέλος σύνδεσης"/>
          <p:cNvCxnSpPr/>
          <p:nvPr/>
        </p:nvCxnSpPr>
        <p:spPr>
          <a:xfrm flipH="1" flipV="1">
            <a:off x="7239000" y="1447800"/>
            <a:ext cx="381000" cy="6096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 Ευθύγραμμο βέλος σύνδεσης"/>
          <p:cNvCxnSpPr/>
          <p:nvPr/>
        </p:nvCxnSpPr>
        <p:spPr>
          <a:xfrm>
            <a:off x="5715000" y="1219200"/>
            <a:ext cx="457200" cy="381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 name="43 - TextBox">
            <a:hlinkClick r:id="rId4" action="ppaction://hlinksldjump"/>
          </p:cNvPr>
          <p:cNvSpPr txBox="1"/>
          <p:nvPr/>
        </p:nvSpPr>
        <p:spPr>
          <a:xfrm>
            <a:off x="6553200" y="2514600"/>
            <a:ext cx="1219200" cy="153888"/>
          </a:xfrm>
          <a:prstGeom prst="rect">
            <a:avLst/>
          </a:prstGeom>
          <a:noFill/>
        </p:spPr>
        <p:txBody>
          <a:bodyPr wrap="square" lIns="0" tIns="0" rIns="0" bIns="0" rtlCol="0">
            <a:spAutoFit/>
          </a:bodyPr>
          <a:lstStyle/>
          <a:p>
            <a:pPr algn="ctr" fontAlgn="base">
              <a:spcBef>
                <a:spcPct val="0"/>
              </a:spcBef>
              <a:spcAft>
                <a:spcPct val="0"/>
              </a:spcAft>
            </a:pPr>
            <a:r>
              <a:rPr lang="el-GR" sz="1000" b="1" dirty="0">
                <a:solidFill>
                  <a:prstClr val="white"/>
                </a:solidFill>
                <a:latin typeface="Arial" charset="0"/>
              </a:rPr>
              <a:t>αεριστήρες</a:t>
            </a:r>
          </a:p>
        </p:txBody>
      </p:sp>
      <p:cxnSp>
        <p:nvCxnSpPr>
          <p:cNvPr id="45" name="44 - Ευθύγραμμο βέλος σύνδεσης"/>
          <p:cNvCxnSpPr/>
          <p:nvPr/>
        </p:nvCxnSpPr>
        <p:spPr>
          <a:xfrm flipH="1" flipV="1">
            <a:off x="6477000" y="2133600"/>
            <a:ext cx="304800" cy="381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3" name="52 - TextBox">
            <a:hlinkClick r:id="rId4" action="ppaction://hlinksldjump"/>
          </p:cNvPr>
          <p:cNvSpPr txBox="1"/>
          <p:nvPr/>
        </p:nvSpPr>
        <p:spPr>
          <a:xfrm>
            <a:off x="6019800" y="2819401"/>
            <a:ext cx="1219200" cy="307777"/>
          </a:xfrm>
          <a:prstGeom prst="rect">
            <a:avLst/>
          </a:prstGeom>
          <a:noFill/>
        </p:spPr>
        <p:txBody>
          <a:bodyPr wrap="square" lIns="0" tIns="0" rIns="0" bIns="0" rtlCol="0">
            <a:spAutoFit/>
          </a:bodyPr>
          <a:lstStyle/>
          <a:p>
            <a:pPr algn="ctr" fontAlgn="base">
              <a:spcBef>
                <a:spcPct val="0"/>
              </a:spcBef>
              <a:spcAft>
                <a:spcPct val="0"/>
              </a:spcAft>
            </a:pPr>
            <a:r>
              <a:rPr lang="el-GR" sz="1000" b="1" dirty="0">
                <a:solidFill>
                  <a:prstClr val="white"/>
                </a:solidFill>
                <a:latin typeface="Arial" charset="0"/>
              </a:rPr>
              <a:t>Καταβαθμός με σφήνα</a:t>
            </a:r>
          </a:p>
        </p:txBody>
      </p:sp>
      <p:cxnSp>
        <p:nvCxnSpPr>
          <p:cNvPr id="54" name="53 - Ευθύγραμμο βέλος σύνδεσης"/>
          <p:cNvCxnSpPr/>
          <p:nvPr/>
        </p:nvCxnSpPr>
        <p:spPr>
          <a:xfrm flipH="1" flipV="1">
            <a:off x="6248400" y="2057400"/>
            <a:ext cx="76200" cy="7620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8" name="57 - TextBox"/>
          <p:cNvSpPr txBox="1"/>
          <p:nvPr/>
        </p:nvSpPr>
        <p:spPr>
          <a:xfrm>
            <a:off x="2590800" y="3352801"/>
            <a:ext cx="914400" cy="307777"/>
          </a:xfrm>
          <a:prstGeom prst="rect">
            <a:avLst/>
          </a:prstGeom>
          <a:noFill/>
        </p:spPr>
        <p:txBody>
          <a:bodyPr wrap="square" lIns="0" tIns="0" rIns="0" bIns="0" rtlCol="0">
            <a:spAutoFit/>
          </a:bodyPr>
          <a:lstStyle/>
          <a:p>
            <a:pPr algn="ctr" fontAlgn="base">
              <a:spcBef>
                <a:spcPct val="0"/>
              </a:spcBef>
              <a:spcAft>
                <a:spcPct val="0"/>
              </a:spcAft>
            </a:pPr>
            <a:r>
              <a:rPr lang="el-GR" sz="1000" b="1" dirty="0">
                <a:solidFill>
                  <a:prstClr val="white"/>
                </a:solidFill>
                <a:latin typeface="Arial" charset="0"/>
              </a:rPr>
              <a:t>Λεκάνη αποτόνωσης</a:t>
            </a:r>
          </a:p>
        </p:txBody>
      </p:sp>
      <p:sp>
        <p:nvSpPr>
          <p:cNvPr id="59" name="58 - TextBox">
            <a:hlinkClick r:id="rId5" action="ppaction://hlinksldjump"/>
          </p:cNvPr>
          <p:cNvSpPr txBox="1"/>
          <p:nvPr/>
        </p:nvSpPr>
        <p:spPr>
          <a:xfrm>
            <a:off x="4114800" y="2743201"/>
            <a:ext cx="914400" cy="461665"/>
          </a:xfrm>
          <a:prstGeom prst="rect">
            <a:avLst/>
          </a:prstGeom>
          <a:noFill/>
        </p:spPr>
        <p:txBody>
          <a:bodyPr wrap="square" lIns="0" tIns="0" rIns="0" bIns="0" rtlCol="0">
            <a:spAutoFit/>
          </a:bodyPr>
          <a:lstStyle/>
          <a:p>
            <a:pPr algn="ctr" fontAlgn="base">
              <a:spcBef>
                <a:spcPct val="0"/>
              </a:spcBef>
              <a:spcAft>
                <a:spcPct val="0"/>
              </a:spcAft>
            </a:pPr>
            <a:r>
              <a:rPr lang="el-GR" sz="1000" b="1" dirty="0">
                <a:solidFill>
                  <a:prstClr val="white"/>
                </a:solidFill>
                <a:latin typeface="Arial" charset="0"/>
              </a:rPr>
              <a:t>Κάδος </a:t>
            </a:r>
            <a:r>
              <a:rPr lang="el-GR" sz="1000" b="1" dirty="0">
                <a:solidFill>
                  <a:prstClr val="white"/>
                </a:solidFill>
                <a:latin typeface="Arial" charset="0"/>
                <a:hlinkClick r:id="rId5" action="ppaction://hlinksldjump"/>
              </a:rPr>
              <a:t>εκτόξευσης</a:t>
            </a:r>
            <a:r>
              <a:rPr lang="el-GR" sz="1000" b="1" dirty="0">
                <a:solidFill>
                  <a:prstClr val="white"/>
                </a:solidFill>
                <a:latin typeface="Arial" charset="0"/>
              </a:rPr>
              <a:t> (</a:t>
            </a:r>
            <a:r>
              <a:rPr lang="en-US" sz="1000" b="1" dirty="0">
                <a:solidFill>
                  <a:prstClr val="white"/>
                </a:solidFill>
                <a:latin typeface="Arial" charset="0"/>
              </a:rPr>
              <a:t>flip bucket)</a:t>
            </a:r>
          </a:p>
        </p:txBody>
      </p:sp>
      <p:pic>
        <p:nvPicPr>
          <p:cNvPr id="33" name="Picture 3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pic>
        <p:nvPicPr>
          <p:cNvPr id="30" name="Picture 29">
            <a:extLst>
              <a:ext uri="{FF2B5EF4-FFF2-40B4-BE49-F238E27FC236}">
                <a16:creationId xmlns="" xmlns:a16="http://schemas.microsoft.com/office/drawing/2014/main" id="{6A9E7C9D-6121-4F4C-BBF8-1A1B4D6A0777}"/>
              </a:ext>
            </a:extLst>
          </p:cNvPr>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46412" y="927751"/>
            <a:ext cx="10385945" cy="52410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500" fill="hold"/>
                                        <p:tgtEl>
                                          <p:spTgt spid="59"/>
                                        </p:tgtEl>
                                        <p:attrNameLst>
                                          <p:attrName>ppt_x</p:attrName>
                                        </p:attrNameLst>
                                      </p:cBhvr>
                                      <p:tavLst>
                                        <p:tav tm="0">
                                          <p:val>
                                            <p:strVal val="#ppt_x"/>
                                          </p:val>
                                        </p:tav>
                                        <p:tav tm="100000">
                                          <p:val>
                                            <p:strVal val="#ppt_x"/>
                                          </p:val>
                                        </p:tav>
                                      </p:tavLst>
                                    </p:anim>
                                    <p:anim calcmode="lin" valueType="num">
                                      <p:cBhvr additive="base">
                                        <p:cTn id="5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5" grpId="0"/>
      <p:bldP spid="44" grpId="0"/>
      <p:bldP spid="53"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202722" y="7002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271847" y="1735460"/>
            <a:ext cx="10643287" cy="3693319"/>
          </a:xfrm>
          <a:prstGeom prst="rect">
            <a:avLst/>
          </a:prstGeom>
        </p:spPr>
        <p:txBody>
          <a:bodyPr wrap="square">
            <a:spAutoFit/>
          </a:bodyPr>
          <a:lstStyle/>
          <a:p>
            <a:r>
              <a:rPr lang="en-US" dirty="0"/>
              <a:t>Faculty: ENGINEERING</a:t>
            </a:r>
          </a:p>
          <a:p>
            <a:r>
              <a:rPr lang="en-US" dirty="0"/>
              <a:t>School: CIVIL ENGINEERING</a:t>
            </a:r>
          </a:p>
          <a:p>
            <a:r>
              <a:rPr lang="en-US" dirty="0"/>
              <a:t>Department: HYDRAULICS AND ENVIRONMENTAL ENGINEERING</a:t>
            </a:r>
          </a:p>
          <a:p>
            <a:r>
              <a:rPr lang="en-US" dirty="0"/>
              <a:t>Name of Laboratory - Clinic: HYDRAULICS AND HYDRAULIC WORKS</a:t>
            </a:r>
          </a:p>
          <a:p>
            <a:r>
              <a:rPr lang="en-US" dirty="0"/>
              <a:t>Seat / Building: HYDRAULICS/Ground Floor</a:t>
            </a:r>
          </a:p>
          <a:p>
            <a:r>
              <a:rPr lang="en-US" dirty="0"/>
              <a:t>Abbreviation (optional):</a:t>
            </a:r>
          </a:p>
          <a:p>
            <a:r>
              <a:rPr lang="en-US" dirty="0"/>
              <a:t>Number of Establishment’s Act /Government’s Gazette Number (FEK): FEK: ΒΔ 2-8-1958 FEK 121τΑ/14-8-1958</a:t>
            </a:r>
          </a:p>
          <a:p>
            <a:r>
              <a:rPr lang="en-US" dirty="0"/>
              <a:t>Year of Establishment: 1958</a:t>
            </a:r>
          </a:p>
          <a:p>
            <a:r>
              <a:rPr lang="en-US" dirty="0"/>
              <a:t>Director of Laboratory - Clinic (if appointed) /expiration date: P. PRINOS/31/08/2022</a:t>
            </a:r>
          </a:p>
          <a:p>
            <a:r>
              <a:rPr lang="en-US" dirty="0"/>
              <a:t>Person in charge of security of Laboratory - Clinic (if predicted and appointed):</a:t>
            </a:r>
          </a:p>
          <a:p>
            <a:r>
              <a:rPr lang="en-US" dirty="0"/>
              <a:t>URL:</a:t>
            </a:r>
          </a:p>
          <a:p>
            <a:r>
              <a:rPr lang="en-US" dirty="0"/>
              <a:t>Contact person (Name, capacity, tel., Email):</a:t>
            </a:r>
          </a:p>
          <a:p>
            <a:r>
              <a:rPr lang="en-US" dirty="0"/>
              <a:t>P. PRINOS. Professor, 2310995689, prinosp@civil.auth.gr</a:t>
            </a:r>
            <a:endParaRPr lang="el-GR" dirty="0"/>
          </a:p>
        </p:txBody>
      </p:sp>
      <p:sp>
        <p:nvSpPr>
          <p:cNvPr id="10" name="Subtitle 9"/>
          <p:cNvSpPr>
            <a:spLocks noGrp="1"/>
          </p:cNvSpPr>
          <p:nvPr>
            <p:ph type="subTitle" idx="1"/>
          </p:nvPr>
        </p:nvSpPr>
        <p:spPr/>
        <p:txBody>
          <a:bodyPr/>
          <a:lstStyle/>
          <a:p>
            <a:endParaRPr lang="el-GR"/>
          </a:p>
        </p:txBody>
      </p:sp>
      <p:sp>
        <p:nvSpPr>
          <p:cNvPr id="11" name="8 - Ορθογώνιο"/>
          <p:cNvSpPr/>
          <p:nvPr/>
        </p:nvSpPr>
        <p:spPr>
          <a:xfrm>
            <a:off x="738553" y="6396335"/>
            <a:ext cx="7915295" cy="461665"/>
          </a:xfrm>
          <a:prstGeom prst="rect">
            <a:avLst/>
          </a:prstGeom>
          <a:noFill/>
        </p:spPr>
        <p:txBody>
          <a:bodyPr>
            <a:spAutoFit/>
          </a:bodyPr>
          <a:lstStyle/>
          <a:p>
            <a:pPr algn="ctr" eaLnBrk="0" fontAlgn="base" hangingPunct="0">
              <a:spcBef>
                <a:spcPct val="0"/>
              </a:spcBef>
              <a:spcAft>
                <a:spcPct val="0"/>
              </a:spcAft>
              <a:defRPr/>
            </a:pPr>
            <a:r>
              <a:rPr lang="en-US" sz="2400" b="1" dirty="0">
                <a:ln w="1905"/>
                <a:gradFill>
                  <a:gsLst>
                    <a:gs pos="0">
                      <a:srgbClr val="AE4845">
                        <a:shade val="20000"/>
                        <a:satMod val="200000"/>
                      </a:srgbClr>
                    </a:gs>
                    <a:gs pos="78000">
                      <a:srgbClr val="AE4845">
                        <a:tint val="90000"/>
                        <a:shade val="89000"/>
                        <a:satMod val="220000"/>
                      </a:srgbClr>
                    </a:gs>
                    <a:gs pos="100000">
                      <a:srgbClr val="AE4845">
                        <a:tint val="12000"/>
                        <a:satMod val="255000"/>
                      </a:srgbClr>
                    </a:gs>
                  </a:gsLst>
                  <a:lin ang="5400000"/>
                </a:gradFill>
                <a:effectLst>
                  <a:innerShdw blurRad="69850" dist="43180" dir="5400000">
                    <a:srgbClr val="000000">
                      <a:alpha val="65000"/>
                    </a:srgbClr>
                  </a:innerShdw>
                </a:effectLst>
                <a:latin typeface="Times New Roman" pitchFamily="18" charset="0"/>
                <a:ea typeface="ＭＳ Ｐゴシック"/>
                <a:cs typeface="Times New Roman" pitchFamily="18" charset="0"/>
              </a:rPr>
              <a:t>SWARM-Training Session, </a:t>
            </a:r>
            <a:r>
              <a:rPr lang="en-US" sz="2400" b="1" dirty="0" err="1">
                <a:ln w="1905"/>
                <a:gradFill>
                  <a:gsLst>
                    <a:gs pos="0">
                      <a:srgbClr val="AE4845">
                        <a:shade val="20000"/>
                        <a:satMod val="200000"/>
                      </a:srgbClr>
                    </a:gs>
                    <a:gs pos="78000">
                      <a:srgbClr val="AE4845">
                        <a:tint val="90000"/>
                        <a:shade val="89000"/>
                        <a:satMod val="220000"/>
                      </a:srgbClr>
                    </a:gs>
                    <a:gs pos="100000">
                      <a:srgbClr val="AE4845">
                        <a:tint val="12000"/>
                        <a:satMod val="255000"/>
                      </a:srgbClr>
                    </a:gs>
                  </a:gsLst>
                  <a:lin ang="5400000"/>
                </a:gradFill>
                <a:effectLst>
                  <a:innerShdw blurRad="69850" dist="43180" dir="5400000">
                    <a:srgbClr val="000000">
                      <a:alpha val="65000"/>
                    </a:srgbClr>
                  </a:innerShdw>
                </a:effectLst>
                <a:latin typeface="Times New Roman" pitchFamily="18" charset="0"/>
                <a:ea typeface="ＭＳ Ｐゴシック"/>
                <a:cs typeface="Times New Roman" pitchFamily="18" charset="0"/>
              </a:rPr>
              <a:t>AUTh</a:t>
            </a:r>
            <a:r>
              <a:rPr lang="en-US" sz="2400" b="1" dirty="0">
                <a:ln w="1905"/>
                <a:gradFill>
                  <a:gsLst>
                    <a:gs pos="0">
                      <a:srgbClr val="AE4845">
                        <a:shade val="20000"/>
                        <a:satMod val="200000"/>
                      </a:srgbClr>
                    </a:gs>
                    <a:gs pos="78000">
                      <a:srgbClr val="AE4845">
                        <a:tint val="90000"/>
                        <a:shade val="89000"/>
                        <a:satMod val="220000"/>
                      </a:srgbClr>
                    </a:gs>
                    <a:gs pos="100000">
                      <a:srgbClr val="AE4845">
                        <a:tint val="12000"/>
                        <a:satMod val="255000"/>
                      </a:srgbClr>
                    </a:gs>
                  </a:gsLst>
                  <a:lin ang="5400000"/>
                </a:gradFill>
                <a:effectLst>
                  <a:innerShdw blurRad="69850" dist="43180" dir="5400000">
                    <a:srgbClr val="000000">
                      <a:alpha val="65000"/>
                    </a:srgbClr>
                  </a:innerShdw>
                </a:effectLst>
                <a:latin typeface="Times New Roman" pitchFamily="18" charset="0"/>
                <a:ea typeface="ＭＳ Ｐゴシック"/>
                <a:cs typeface="Times New Roman" pitchFamily="18" charset="0"/>
              </a:rPr>
              <a:t> 30/10-1/11  2019</a:t>
            </a:r>
            <a:endParaRPr lang="el-GR" sz="2400" b="1" dirty="0">
              <a:ln w="1905"/>
              <a:gradFill>
                <a:gsLst>
                  <a:gs pos="0">
                    <a:srgbClr val="AE4845">
                      <a:shade val="20000"/>
                      <a:satMod val="200000"/>
                    </a:srgbClr>
                  </a:gs>
                  <a:gs pos="78000">
                    <a:srgbClr val="AE4845">
                      <a:tint val="90000"/>
                      <a:shade val="89000"/>
                      <a:satMod val="220000"/>
                    </a:srgbClr>
                  </a:gs>
                  <a:gs pos="100000">
                    <a:srgbClr val="AE4845">
                      <a:tint val="12000"/>
                      <a:satMod val="255000"/>
                    </a:srgbClr>
                  </a:gs>
                </a:gsLst>
                <a:lin ang="5400000"/>
              </a:gradFill>
              <a:effectLst>
                <a:innerShdw blurRad="69850" dist="43180" dir="5400000">
                  <a:srgbClr val="000000">
                    <a:alpha val="65000"/>
                  </a:srgbClr>
                </a:innerShdw>
              </a:effectLst>
              <a:latin typeface="Times New Roman" pitchFamily="18" charset="0"/>
              <a:ea typeface="ＭＳ Ｐゴシック"/>
              <a:cs typeface="Times New Roman" pitchFamily="18" charset="0"/>
            </a:endParaRPr>
          </a:p>
        </p:txBody>
      </p:sp>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6365" y="72361"/>
            <a:ext cx="2067697" cy="680164"/>
          </a:xfrm>
          <a:prstGeom prst="rect">
            <a:avLst/>
          </a:prstGeom>
        </p:spPr>
      </p:pic>
    </p:spTree>
    <p:extLst>
      <p:ext uri="{BB962C8B-B14F-4D97-AF65-F5344CB8AC3E}">
        <p14:creationId xmlns="" xmlns:p14="http://schemas.microsoft.com/office/powerpoint/2010/main" val="62401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rgbClr val="D7E5F5"/>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Alternative Designs</a:t>
            </a:r>
            <a:endParaRPr lang="el-GR" sz="2800" b="1" dirty="0">
              <a:solidFill>
                <a:srgbClr val="00B0F0"/>
              </a:solidFill>
              <a:effectLst>
                <a:outerShdw blurRad="38100" dist="38100" dir="2700000" algn="tl">
                  <a:srgbClr val="000000"/>
                </a:outerShdw>
              </a:effectLst>
            </a:endParaRPr>
          </a:p>
        </p:txBody>
      </p:sp>
      <p:sp>
        <p:nvSpPr>
          <p:cNvPr id="23556"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815700AA-96A0-41ED-8DDE-2166057B054A}" type="slidenum">
              <a:rPr lang="el-GR" sz="3200">
                <a:solidFill>
                  <a:srgbClr val="00B0F0"/>
                </a:solidFill>
                <a:latin typeface="Arial" charset="0"/>
              </a:rPr>
              <a:pPr algn="r" fontAlgn="base">
                <a:spcBef>
                  <a:spcPct val="0"/>
                </a:spcBef>
                <a:spcAft>
                  <a:spcPct val="0"/>
                </a:spcAft>
              </a:pPr>
              <a:t>20</a:t>
            </a:fld>
            <a:endParaRPr lang="en-US" sz="3200">
              <a:solidFill>
                <a:srgbClr val="00B0F0"/>
              </a:solidFill>
              <a:latin typeface="Arial" charset="0"/>
            </a:endParaRPr>
          </a:p>
        </p:txBody>
      </p:sp>
      <p:pic>
        <p:nvPicPr>
          <p:cNvPr id="1027" name="Picture 3"/>
          <p:cNvPicPr>
            <a:picLocks noChangeAspect="1" noChangeArrowheads="1"/>
          </p:cNvPicPr>
          <p:nvPr/>
        </p:nvPicPr>
        <p:blipFill>
          <a:blip r:embed="rId4" cstate="print"/>
          <a:srcRect/>
          <a:stretch>
            <a:fillRect/>
          </a:stretch>
        </p:blipFill>
        <p:spPr bwMode="auto">
          <a:xfrm>
            <a:off x="1752603" y="2286000"/>
            <a:ext cx="4104563" cy="3492000"/>
          </a:xfrm>
          <a:prstGeom prst="rect">
            <a:avLst/>
          </a:prstGeom>
          <a:ln>
            <a:noFill/>
          </a:ln>
          <a:effectLst>
            <a:outerShdw blurRad="292100" dist="139700" dir="2700000" algn="tl" rotWithShape="0">
              <a:srgbClr val="333333">
                <a:alpha val="65000"/>
              </a:srgbClr>
            </a:outerShdw>
          </a:effectLst>
        </p:spPr>
      </p:pic>
      <p:sp>
        <p:nvSpPr>
          <p:cNvPr id="8" name="7 - Ορθογώνιο"/>
          <p:cNvSpPr/>
          <p:nvPr/>
        </p:nvSpPr>
        <p:spPr>
          <a:xfrm>
            <a:off x="1748484" y="738512"/>
            <a:ext cx="8686800" cy="398892"/>
          </a:xfrm>
          <a:prstGeom prst="rect">
            <a:avLst/>
          </a:prstGeom>
        </p:spPr>
        <p:txBody>
          <a:bodyPr wrap="square">
            <a:spAutoFit/>
          </a:bodyPr>
          <a:lstStyle/>
          <a:p>
            <a:pPr algn="just" fontAlgn="base">
              <a:lnSpc>
                <a:spcPct val="110000"/>
              </a:lnSpc>
              <a:spcAft>
                <a:spcPts val="1200"/>
              </a:spcAft>
            </a:pPr>
            <a:r>
              <a:rPr lang="en-US" sz="2000" dirty="0">
                <a:solidFill>
                  <a:srgbClr val="336699"/>
                </a:solidFill>
                <a:latin typeface="Tahoma" pitchFamily="34" charset="0"/>
                <a:ea typeface="Tahoma" pitchFamily="34" charset="0"/>
                <a:cs typeface="Tahoma" pitchFamily="34" charset="0"/>
              </a:rPr>
              <a:t>Modifications to the Chute for reducing shock waves and flow instabilities </a:t>
            </a:r>
            <a:r>
              <a:rPr lang="el-GR" sz="2000" dirty="0">
                <a:solidFill>
                  <a:srgbClr val="336699"/>
                </a:solidFill>
                <a:latin typeface="Tahoma" pitchFamily="34" charset="0"/>
                <a:ea typeface="Tahoma" pitchFamily="34" charset="0"/>
                <a:cs typeface="Tahoma" pitchFamily="34" charset="0"/>
              </a:rPr>
              <a:t> </a:t>
            </a:r>
            <a:endParaRPr lang="en-US" sz="2000" dirty="0">
              <a:solidFill>
                <a:srgbClr val="336699"/>
              </a:solidFill>
              <a:latin typeface="Tahoma" pitchFamily="34" charset="0"/>
              <a:ea typeface="Tahoma" pitchFamily="34" charset="0"/>
              <a:cs typeface="Tahoma" pitchFamily="34" charset="0"/>
            </a:endParaRPr>
          </a:p>
        </p:txBody>
      </p:sp>
      <p:sp>
        <p:nvSpPr>
          <p:cNvPr id="11" name="Rectangle 2"/>
          <p:cNvSpPr>
            <a:spLocks noChangeArrowheads="1"/>
          </p:cNvSpPr>
          <p:nvPr/>
        </p:nvSpPr>
        <p:spPr bwMode="auto">
          <a:xfrm>
            <a:off x="3429000" y="5867400"/>
            <a:ext cx="55626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Διάταξη των εμποδίων περίθλασης,</a:t>
            </a:r>
            <a:r>
              <a:rPr lang="en-US" sz="1100" b="1" dirty="0">
                <a:solidFill>
                  <a:prstClr val="black"/>
                </a:solidFill>
                <a:latin typeface="Tahoma" pitchFamily="34" charset="0"/>
                <a:ea typeface="Tahoma" pitchFamily="34" charset="0"/>
                <a:cs typeface="Tahoma" pitchFamily="34" charset="0"/>
              </a:rPr>
              <a:t> </a:t>
            </a:r>
            <a:r>
              <a:rPr lang="el-GR" sz="1100" b="1" dirty="0">
                <a:solidFill>
                  <a:prstClr val="black"/>
                </a:solidFill>
                <a:latin typeface="Tahoma" pitchFamily="34" charset="0"/>
                <a:ea typeface="Tahoma" pitchFamily="34" charset="0"/>
                <a:cs typeface="Tahoma" pitchFamily="34" charset="0"/>
              </a:rPr>
              <a:t>ανάντη της οριζόντιας προσαρμογής</a:t>
            </a:r>
          </a:p>
        </p:txBody>
      </p:sp>
      <p:sp>
        <p:nvSpPr>
          <p:cNvPr id="12" name="Content Placeholder 4"/>
          <p:cNvSpPr txBox="1">
            <a:spLocks/>
          </p:cNvSpPr>
          <p:nvPr/>
        </p:nvSpPr>
        <p:spPr bwMode="auto">
          <a:xfrm>
            <a:off x="2133600" y="1814512"/>
            <a:ext cx="78486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Shock </a:t>
            </a:r>
            <a:r>
              <a:rPr lang="en-US" b="1" dirty="0" err="1">
                <a:solidFill>
                  <a:srgbClr val="F79646"/>
                </a:solidFill>
                <a:effectLst>
                  <a:outerShdw blurRad="38100" dist="38100" dir="2700000" algn="tl">
                    <a:srgbClr val="000000">
                      <a:alpha val="43137"/>
                    </a:srgbClr>
                  </a:outerShdw>
                </a:effectLst>
                <a:latin typeface="Tahoma" pitchFamily="34" charset="0"/>
                <a:cs typeface="Tahoma" pitchFamily="34" charset="0"/>
              </a:rPr>
              <a:t>diffractors</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9" name="Picture 3" descr="C:\KOFTIS_WS\KASTORIA PROJECT\KOFTIS_SXEDIA\7.ΥΠΕΡΧΕΙΛΙΣΤΗΣ ΚΟΦΤΗΣ\ΥΠΟΛΟΓΙΣΜΟΙ\ΑΠΟΤΕΛΕΣΜΑΤΑ\ΦΩΤΟΓΡΑΦΙΕΣ\02_15_2012\DIFRACTORS MODEL 5\Q1-522\DSC01405.JPG"/>
          <p:cNvPicPr>
            <a:picLocks noChangeAspect="1" noChangeArrowheads="1"/>
          </p:cNvPicPr>
          <p:nvPr/>
        </p:nvPicPr>
        <p:blipFill>
          <a:blip r:embed="rId5" cstate="print"/>
          <a:srcRect l="6383" t="6383" r="4255"/>
          <a:stretch>
            <a:fillRect/>
          </a:stretch>
        </p:blipFill>
        <p:spPr bwMode="auto">
          <a:xfrm>
            <a:off x="6096000" y="2286000"/>
            <a:ext cx="4444364" cy="34920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Alternative Designs</a:t>
            </a:r>
            <a:endParaRPr lang="el-GR" sz="2800" b="1" dirty="0">
              <a:solidFill>
                <a:srgbClr val="00B0F0"/>
              </a:solidFill>
              <a:effectLst>
                <a:outerShdw blurRad="38100" dist="38100" dir="2700000" algn="tl">
                  <a:srgbClr val="000000"/>
                </a:outerShdw>
              </a:effectLst>
            </a:endParaRPr>
          </a:p>
        </p:txBody>
      </p:sp>
      <p:sp>
        <p:nvSpPr>
          <p:cNvPr id="23556"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815700AA-96A0-41ED-8DDE-2166057B054A}" type="slidenum">
              <a:rPr lang="el-GR" sz="3200">
                <a:solidFill>
                  <a:srgbClr val="00B0F0"/>
                </a:solidFill>
                <a:latin typeface="Arial" charset="0"/>
              </a:rPr>
              <a:pPr algn="r" fontAlgn="base">
                <a:spcBef>
                  <a:spcPct val="0"/>
                </a:spcBef>
                <a:spcAft>
                  <a:spcPct val="0"/>
                </a:spcAft>
              </a:pPr>
              <a:t>21</a:t>
            </a:fld>
            <a:endParaRPr lang="en-US" sz="3200">
              <a:solidFill>
                <a:srgbClr val="00B0F0"/>
              </a:solidFill>
              <a:latin typeface="Arial" charset="0"/>
            </a:endParaRPr>
          </a:p>
        </p:txBody>
      </p:sp>
      <p:sp>
        <p:nvSpPr>
          <p:cNvPr id="11" name="Rectangle 2"/>
          <p:cNvSpPr>
            <a:spLocks noChangeArrowheads="1"/>
          </p:cNvSpPr>
          <p:nvPr/>
        </p:nvSpPr>
        <p:spPr bwMode="auto">
          <a:xfrm>
            <a:off x="3429000" y="5562600"/>
            <a:ext cx="49530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Εφαρμογή εμποδίων περίθλασης</a:t>
            </a:r>
          </a:p>
        </p:txBody>
      </p:sp>
      <p:sp>
        <p:nvSpPr>
          <p:cNvPr id="12" name="Content Placeholder 4"/>
          <p:cNvSpPr txBox="1">
            <a:spLocks/>
          </p:cNvSpPr>
          <p:nvPr/>
        </p:nvSpPr>
        <p:spPr bwMode="auto">
          <a:xfrm>
            <a:off x="2158314" y="791368"/>
            <a:ext cx="78486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Shock </a:t>
            </a:r>
            <a:r>
              <a:rPr lang="en-US" b="1" dirty="0" err="1">
                <a:solidFill>
                  <a:srgbClr val="F79646"/>
                </a:solidFill>
                <a:effectLst>
                  <a:outerShdw blurRad="38100" dist="38100" dir="2700000" algn="tl">
                    <a:srgbClr val="000000">
                      <a:alpha val="43137"/>
                    </a:srgbClr>
                  </a:outerShdw>
                </a:effectLst>
                <a:latin typeface="Tahoma" pitchFamily="34" charset="0"/>
                <a:cs typeface="Tahoma" pitchFamily="34" charset="0"/>
              </a:rPr>
              <a:t>diffractors</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graphicFrame>
        <p:nvGraphicFramePr>
          <p:cNvPr id="13" name="12 - Αντικείμενο"/>
          <p:cNvGraphicFramePr>
            <a:graphicFrameLocks/>
          </p:cNvGraphicFramePr>
          <p:nvPr/>
        </p:nvGraphicFramePr>
        <p:xfrm>
          <a:off x="3048000" y="1397000"/>
          <a:ext cx="6096000" cy="4064000"/>
        </p:xfrm>
        <a:graphic>
          <a:graphicData uri="http://schemas.openxmlformats.org/presentationml/2006/ole">
            <p:oleObj spid="_x0000_s1043" name="Acrobat Document" r:id="rId4" imgW="0" imgH="0" progId="AcroExch.Document.DC">
              <p:embed/>
            </p:oleObj>
          </a:graphicData>
        </a:graphic>
      </p:graphicFrame>
      <p:pic>
        <p:nvPicPr>
          <p:cNvPr id="2056" name="Picture 8"/>
          <p:cNvPicPr>
            <a:picLocks noChangeAspect="1" noChangeArrowheads="1"/>
          </p:cNvPicPr>
          <p:nvPr/>
        </p:nvPicPr>
        <p:blipFill>
          <a:blip r:embed="rId5" cstate="print"/>
          <a:srcRect/>
          <a:stretch>
            <a:fillRect/>
          </a:stretch>
        </p:blipFill>
        <p:spPr bwMode="auto">
          <a:xfrm>
            <a:off x="1600200" y="1371600"/>
            <a:ext cx="2958678" cy="3960000"/>
          </a:xfrm>
          <a:prstGeom prst="rect">
            <a:avLst/>
          </a:prstGeom>
          <a:ln>
            <a:noFill/>
          </a:ln>
          <a:effectLst>
            <a:outerShdw blurRad="292100" dist="139700" dir="2700000" algn="tl" rotWithShape="0">
              <a:srgbClr val="333333">
                <a:alpha val="65000"/>
              </a:srgbClr>
            </a:outerShdw>
          </a:effectLst>
        </p:spPr>
      </p:pic>
      <p:pic>
        <p:nvPicPr>
          <p:cNvPr id="2055" name="Picture 7"/>
          <p:cNvPicPr>
            <a:picLocks noChangeAspect="1" noChangeArrowheads="1"/>
          </p:cNvPicPr>
          <p:nvPr/>
        </p:nvPicPr>
        <p:blipFill>
          <a:blip r:embed="rId6" cstate="print"/>
          <a:srcRect/>
          <a:stretch>
            <a:fillRect/>
          </a:stretch>
        </p:blipFill>
        <p:spPr bwMode="auto">
          <a:xfrm>
            <a:off x="4648201" y="1371600"/>
            <a:ext cx="2923691" cy="3960000"/>
          </a:xfrm>
          <a:prstGeom prst="rect">
            <a:avLst/>
          </a:prstGeom>
          <a:ln>
            <a:noFill/>
          </a:ln>
          <a:effectLst>
            <a:outerShdw blurRad="292100" dist="139700" dir="2700000" algn="tl" rotWithShape="0">
              <a:srgbClr val="333333">
                <a:alpha val="65000"/>
              </a:srgbClr>
            </a:outerShdw>
          </a:effectLst>
        </p:spPr>
      </p:pic>
      <p:pic>
        <p:nvPicPr>
          <p:cNvPr id="2057" name="Picture 9"/>
          <p:cNvPicPr>
            <a:picLocks noChangeAspect="1" noChangeArrowheads="1"/>
          </p:cNvPicPr>
          <p:nvPr/>
        </p:nvPicPr>
        <p:blipFill>
          <a:blip r:embed="rId7" cstate="print"/>
          <a:srcRect/>
          <a:stretch>
            <a:fillRect/>
          </a:stretch>
        </p:blipFill>
        <p:spPr bwMode="auto">
          <a:xfrm>
            <a:off x="7689132" y="1371600"/>
            <a:ext cx="2902669" cy="39600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Alternative Designs</a:t>
            </a:r>
            <a:endParaRPr lang="el-GR" sz="2800" b="1" dirty="0">
              <a:solidFill>
                <a:srgbClr val="00B0F0"/>
              </a:solidFill>
              <a:effectLst>
                <a:outerShdw blurRad="38100" dist="38100" dir="2700000" algn="tl">
                  <a:srgbClr val="000000"/>
                </a:outerShdw>
              </a:effectLst>
            </a:endParaRPr>
          </a:p>
        </p:txBody>
      </p:sp>
      <p:sp>
        <p:nvSpPr>
          <p:cNvPr id="7" name="Content Placeholder 4"/>
          <p:cNvSpPr txBox="1">
            <a:spLocks/>
          </p:cNvSpPr>
          <p:nvPr/>
        </p:nvSpPr>
        <p:spPr bwMode="auto">
          <a:xfrm>
            <a:off x="766970" y="823912"/>
            <a:ext cx="78486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Length of the horizontal transition</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21509" name="Picture 5"/>
          <p:cNvPicPr>
            <a:picLocks noChangeAspect="1" noChangeArrowheads="1"/>
          </p:cNvPicPr>
          <p:nvPr/>
        </p:nvPicPr>
        <p:blipFill>
          <a:blip r:embed="rId3" cstate="print"/>
          <a:srcRect/>
          <a:stretch>
            <a:fillRect/>
          </a:stretch>
        </p:blipFill>
        <p:spPr bwMode="auto">
          <a:xfrm>
            <a:off x="1381539" y="1316995"/>
            <a:ext cx="6970434" cy="4419600"/>
          </a:xfrm>
          <a:prstGeom prst="rect">
            <a:avLst/>
          </a:prstGeom>
          <a:ln>
            <a:noFill/>
          </a:ln>
          <a:effectLst>
            <a:outerShdw blurRad="292100" dist="139700" dir="2700000" algn="tl" rotWithShape="0">
              <a:srgbClr val="333333">
                <a:alpha val="65000"/>
              </a:srgbClr>
            </a:outerShdw>
          </a:effectLst>
        </p:spPr>
      </p:pic>
      <p:sp>
        <p:nvSpPr>
          <p:cNvPr id="13" name="Rectangle 2"/>
          <p:cNvSpPr>
            <a:spLocks noChangeArrowheads="1"/>
          </p:cNvSpPr>
          <p:nvPr/>
        </p:nvSpPr>
        <p:spPr bwMode="auto">
          <a:xfrm>
            <a:off x="2580528" y="5834390"/>
            <a:ext cx="49530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Αύξηση του μήκους της οριζόντιας συναρμογής</a:t>
            </a:r>
          </a:p>
        </p:txBody>
      </p:sp>
      <p:sp>
        <p:nvSpPr>
          <p:cNvPr id="8" name="7 - Ορθογώνιο"/>
          <p:cNvSpPr/>
          <p:nvPr/>
        </p:nvSpPr>
        <p:spPr>
          <a:xfrm>
            <a:off x="8648700" y="3526795"/>
            <a:ext cx="3124200" cy="2074616"/>
          </a:xfrm>
          <a:prstGeom prst="rect">
            <a:avLst/>
          </a:prstGeom>
          <a:solidFill>
            <a:srgbClr val="FFAB81"/>
          </a:solidFill>
          <a:effectLst>
            <a:outerShdw blurRad="50800" dist="38100" dir="5400000" algn="t" rotWithShape="0">
              <a:prstClr val="black">
                <a:alpha val="40000"/>
              </a:prstClr>
            </a:outerShdw>
          </a:effectLst>
        </p:spPr>
        <p:txBody>
          <a:bodyPr wrap="square">
            <a:spAutoFit/>
          </a:bodyPr>
          <a:lstStyle/>
          <a:p>
            <a:pPr algn="just" fontAlgn="base">
              <a:lnSpc>
                <a:spcPct val="110000"/>
              </a:lnSpc>
              <a:spcAft>
                <a:spcPts val="1200"/>
              </a:spcAft>
            </a:pPr>
            <a:r>
              <a:rPr lang="el-GR" sz="1200" dirty="0">
                <a:solidFill>
                  <a:srgbClr val="336699"/>
                </a:solidFill>
                <a:latin typeface="Tahoma" pitchFamily="34" charset="0"/>
                <a:ea typeface="Tahoma" pitchFamily="34" charset="0"/>
                <a:cs typeface="Tahoma" pitchFamily="34" charset="0"/>
              </a:rPr>
              <a:t>Τα κρουστικά κύματα εξαρτώνται από τον αριθμό «κρούσης» S</a:t>
            </a:r>
            <a:r>
              <a:rPr lang="el-GR" sz="1200" baseline="-25000" dirty="0">
                <a:solidFill>
                  <a:srgbClr val="336699"/>
                </a:solidFill>
                <a:latin typeface="Tahoma" pitchFamily="34" charset="0"/>
                <a:ea typeface="Tahoma" pitchFamily="34" charset="0"/>
                <a:cs typeface="Tahoma" pitchFamily="34" charset="0"/>
              </a:rPr>
              <a:t>0</a:t>
            </a:r>
            <a:r>
              <a:rPr lang="el-GR" sz="1200" dirty="0">
                <a:solidFill>
                  <a:srgbClr val="336699"/>
                </a:solidFill>
                <a:latin typeface="Tahoma" pitchFamily="34" charset="0"/>
                <a:ea typeface="Tahoma" pitchFamily="34" charset="0"/>
                <a:cs typeface="Tahoma" pitchFamily="34" charset="0"/>
              </a:rPr>
              <a:t>=θFr</a:t>
            </a:r>
            <a:r>
              <a:rPr lang="el-GR" sz="1200" baseline="-25000" dirty="0">
                <a:solidFill>
                  <a:srgbClr val="336699"/>
                </a:solidFill>
                <a:latin typeface="Tahoma" pitchFamily="34" charset="0"/>
                <a:ea typeface="Tahoma" pitchFamily="34" charset="0"/>
                <a:cs typeface="Tahoma" pitchFamily="34" charset="0"/>
              </a:rPr>
              <a:t>0</a:t>
            </a:r>
            <a:r>
              <a:rPr lang="el-GR" sz="1200" dirty="0">
                <a:solidFill>
                  <a:srgbClr val="336699"/>
                </a:solidFill>
                <a:latin typeface="Tahoma" pitchFamily="34" charset="0"/>
                <a:ea typeface="Tahoma" pitchFamily="34" charset="0"/>
                <a:cs typeface="Tahoma" pitchFamily="34" charset="0"/>
              </a:rPr>
              <a:t> (θ= γωνία οριζόντιας συναρμογής και Fr</a:t>
            </a:r>
            <a:r>
              <a:rPr lang="el-GR" sz="1200" baseline="-25000" dirty="0">
                <a:solidFill>
                  <a:srgbClr val="336699"/>
                </a:solidFill>
                <a:latin typeface="Tahoma" pitchFamily="34" charset="0"/>
                <a:ea typeface="Tahoma" pitchFamily="34" charset="0"/>
                <a:cs typeface="Tahoma" pitchFamily="34" charset="0"/>
              </a:rPr>
              <a:t>0</a:t>
            </a:r>
            <a:r>
              <a:rPr lang="el-GR" sz="1200" dirty="0">
                <a:solidFill>
                  <a:srgbClr val="336699"/>
                </a:solidFill>
                <a:latin typeface="Tahoma" pitchFamily="34" charset="0"/>
                <a:ea typeface="Tahoma" pitchFamily="34" charset="0"/>
                <a:cs typeface="Tahoma" pitchFamily="34" charset="0"/>
              </a:rPr>
              <a:t> = αριθμός </a:t>
            </a:r>
            <a:r>
              <a:rPr lang="el-GR" sz="1200" dirty="0" err="1">
                <a:solidFill>
                  <a:srgbClr val="336699"/>
                </a:solidFill>
                <a:latin typeface="Tahoma" pitchFamily="34" charset="0"/>
                <a:ea typeface="Tahoma" pitchFamily="34" charset="0"/>
                <a:cs typeface="Tahoma" pitchFamily="34" charset="0"/>
              </a:rPr>
              <a:t>Froude</a:t>
            </a:r>
            <a:r>
              <a:rPr lang="el-GR" sz="1200" dirty="0">
                <a:solidFill>
                  <a:srgbClr val="336699"/>
                </a:solidFill>
                <a:latin typeface="Tahoma" pitchFamily="34" charset="0"/>
                <a:ea typeface="Tahoma" pitchFamily="34" charset="0"/>
                <a:cs typeface="Tahoma" pitchFamily="34" charset="0"/>
              </a:rPr>
              <a:t> ανάντη της συναρμογής) (</a:t>
            </a:r>
            <a:r>
              <a:rPr lang="en-US" sz="1200" dirty="0" err="1">
                <a:solidFill>
                  <a:srgbClr val="336699"/>
                </a:solidFill>
                <a:latin typeface="Tahoma" pitchFamily="34" charset="0"/>
                <a:ea typeface="Tahoma" pitchFamily="34" charset="0"/>
                <a:cs typeface="Tahoma" pitchFamily="34" charset="0"/>
              </a:rPr>
              <a:t>Visher</a:t>
            </a:r>
            <a:r>
              <a:rPr lang="en-US" sz="1200" dirty="0">
                <a:solidFill>
                  <a:srgbClr val="336699"/>
                </a:solidFill>
                <a:latin typeface="Tahoma" pitchFamily="34" charset="0"/>
                <a:ea typeface="Tahoma" pitchFamily="34" charset="0"/>
                <a:cs typeface="Tahoma" pitchFamily="34" charset="0"/>
              </a:rPr>
              <a:t> &amp; Hager 1998).</a:t>
            </a:r>
          </a:p>
          <a:p>
            <a:pPr algn="just" fontAlgn="base">
              <a:lnSpc>
                <a:spcPct val="110000"/>
              </a:lnSpc>
              <a:spcAft>
                <a:spcPts val="1200"/>
              </a:spcAft>
            </a:pPr>
            <a:r>
              <a:rPr lang="el-GR" sz="1200" dirty="0">
                <a:solidFill>
                  <a:srgbClr val="336699"/>
                </a:solidFill>
                <a:latin typeface="Tahoma" pitchFamily="34" charset="0"/>
                <a:ea typeface="Tahoma" pitchFamily="34" charset="0"/>
                <a:cs typeface="Tahoma" pitchFamily="34" charset="0"/>
              </a:rPr>
              <a:t>Προτείνεται η μείωση της γωνίας που σχηματίζει η οριζόντια συναρμογή, από 6.8</a:t>
            </a:r>
            <a:r>
              <a:rPr lang="el-GR" sz="1200" baseline="30000" dirty="0">
                <a:solidFill>
                  <a:srgbClr val="336699"/>
                </a:solidFill>
                <a:latin typeface="Tahoma" pitchFamily="34" charset="0"/>
                <a:ea typeface="Tahoma" pitchFamily="34" charset="0"/>
                <a:cs typeface="Tahoma" pitchFamily="34" charset="0"/>
              </a:rPr>
              <a:t>ο</a:t>
            </a:r>
            <a:r>
              <a:rPr lang="el-GR" sz="1200" dirty="0">
                <a:solidFill>
                  <a:srgbClr val="336699"/>
                </a:solidFill>
                <a:latin typeface="Tahoma" pitchFamily="34" charset="0"/>
                <a:ea typeface="Tahoma" pitchFamily="34" charset="0"/>
                <a:cs typeface="Tahoma" pitchFamily="34" charset="0"/>
              </a:rPr>
              <a:t> σε 3.4</a:t>
            </a:r>
            <a:r>
              <a:rPr lang="el-GR" sz="1200" baseline="30000" dirty="0">
                <a:solidFill>
                  <a:srgbClr val="336699"/>
                </a:solidFill>
                <a:latin typeface="Tahoma" pitchFamily="34" charset="0"/>
                <a:ea typeface="Tahoma" pitchFamily="34" charset="0"/>
                <a:cs typeface="Tahoma" pitchFamily="34" charset="0"/>
              </a:rPr>
              <a:t>ο</a:t>
            </a:r>
            <a:r>
              <a:rPr lang="el-GR" sz="1200" dirty="0">
                <a:solidFill>
                  <a:srgbClr val="336699"/>
                </a:solidFill>
                <a:latin typeface="Tahoma" pitchFamily="34" charset="0"/>
                <a:ea typeface="Tahoma" pitchFamily="34" charset="0"/>
                <a:cs typeface="Tahoma" pitchFamily="34" charset="0"/>
              </a:rPr>
              <a:t> με τον διπλασιασμό του μήκους της οριζόντιας συναρμογής.</a:t>
            </a:r>
          </a:p>
        </p:txBody>
      </p:sp>
      <p:pic>
        <p:nvPicPr>
          <p:cNvPr id="9" name="Picture 8">
            <a:extLst>
              <a:ext uri="{FF2B5EF4-FFF2-40B4-BE49-F238E27FC236}">
                <a16:creationId xmlns="" xmlns:a16="http://schemas.microsoft.com/office/drawing/2014/main" id="{2291FA35-FBD6-4E1F-96F3-C4921A71C91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05630"/>
            <a:ext cx="2067697" cy="6801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23</a:t>
            </a:fld>
            <a:endParaRPr lang="en-US" sz="3200">
              <a:solidFill>
                <a:srgbClr val="00B0F0"/>
              </a:solidFill>
              <a:latin typeface="Arial" charset="0"/>
            </a:endParaRPr>
          </a:p>
        </p:txBody>
      </p:sp>
      <p:sp>
        <p:nvSpPr>
          <p:cNvPr id="7" name="Content Placeholder 4"/>
          <p:cNvSpPr txBox="1">
            <a:spLocks/>
          </p:cNvSpPr>
          <p:nvPr/>
        </p:nvSpPr>
        <p:spPr bwMode="auto">
          <a:xfrm>
            <a:off x="1600200" y="609600"/>
            <a:ext cx="73914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rPr>
              <a:t>Συλλέκτης και διώρυγα μεταφοράς</a:t>
            </a:r>
          </a:p>
        </p:txBody>
      </p:sp>
      <p:sp>
        <p:nvSpPr>
          <p:cNvPr id="11" name="10 - Ορθογώνιο"/>
          <p:cNvSpPr/>
          <p:nvPr/>
        </p:nvSpPr>
        <p:spPr>
          <a:xfrm>
            <a:off x="1600200" y="990601"/>
            <a:ext cx="8915400" cy="673005"/>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Επάρκεια του σχεδιασμού καθώς το νερό φθάνει στα τοιχώματα του συλλέκτη κλίσης 1:3, σε ύψος ~30.5 cm με ύψος τοιχωμάτων 32.8</a:t>
            </a:r>
            <a:r>
              <a:rPr lang="en-US" dirty="0">
                <a:solidFill>
                  <a:srgbClr val="336699"/>
                </a:solidFill>
                <a:latin typeface="Tahoma" pitchFamily="34" charset="0"/>
                <a:ea typeface="Tahoma" pitchFamily="34" charset="0"/>
                <a:cs typeface="Tahoma" pitchFamily="34" charset="0"/>
              </a:rPr>
              <a:t> </a:t>
            </a:r>
            <a:r>
              <a:rPr lang="el-GR" dirty="0" err="1">
                <a:solidFill>
                  <a:srgbClr val="336699"/>
                </a:solidFill>
                <a:latin typeface="Tahoma" pitchFamily="34" charset="0"/>
                <a:ea typeface="Tahoma" pitchFamily="34" charset="0"/>
                <a:cs typeface="Tahoma" pitchFamily="34" charset="0"/>
              </a:rPr>
              <a:t>cm</a:t>
            </a:r>
            <a:r>
              <a:rPr lang="el-GR" dirty="0">
                <a:solidFill>
                  <a:srgbClr val="336699"/>
                </a:solidFill>
                <a:latin typeface="Tahoma" pitchFamily="34" charset="0"/>
                <a:ea typeface="Tahoma" pitchFamily="34" charset="0"/>
                <a:cs typeface="Tahoma" pitchFamily="34" charset="0"/>
              </a:rPr>
              <a:t>. </a:t>
            </a:r>
          </a:p>
        </p:txBody>
      </p:sp>
      <p:pic>
        <p:nvPicPr>
          <p:cNvPr id="12" name="38 - Εικόνα" descr="roufraktis.JPG"/>
          <p:cNvPicPr/>
          <p:nvPr/>
        </p:nvPicPr>
        <p:blipFill>
          <a:blip r:embed="rId3" cstate="print"/>
          <a:stretch>
            <a:fillRect/>
          </a:stretch>
        </p:blipFill>
        <p:spPr bwMode="auto">
          <a:xfrm>
            <a:off x="5562600" y="1676400"/>
            <a:ext cx="4876800" cy="3429000"/>
          </a:xfrm>
          <a:prstGeom prst="rect">
            <a:avLst/>
          </a:prstGeom>
          <a:ln>
            <a:noFill/>
          </a:ln>
          <a:effectLst>
            <a:outerShdw blurRad="292100" dist="139700" dir="2700000" algn="tl" rotWithShape="0">
              <a:srgbClr val="333333">
                <a:alpha val="65000"/>
              </a:srgbClr>
            </a:outerShdw>
          </a:effectLst>
        </p:spPr>
      </p:pic>
      <p:sp>
        <p:nvSpPr>
          <p:cNvPr id="14" name="Rectangle 2"/>
          <p:cNvSpPr>
            <a:spLocks noChangeArrowheads="1"/>
          </p:cNvSpPr>
          <p:nvPr/>
        </p:nvSpPr>
        <p:spPr bwMode="auto">
          <a:xfrm>
            <a:off x="3886200" y="5181600"/>
            <a:ext cx="69342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Διαμόρφωση ροής στο συλλέκτη για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dirty="0">
                <a:solidFill>
                  <a:prstClr val="black"/>
                </a:solidFill>
                <a:latin typeface="Tahoma" pitchFamily="34" charset="0"/>
                <a:ea typeface="Tahoma" pitchFamily="34" charset="0"/>
                <a:cs typeface="Tahoma" pitchFamily="34" charset="0"/>
              </a:rPr>
              <a:t> =68.30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 </a:t>
            </a:r>
          </a:p>
        </p:txBody>
      </p:sp>
      <p:sp>
        <p:nvSpPr>
          <p:cNvPr id="9" name="8 - Ορθογώνιο"/>
          <p:cNvSpPr/>
          <p:nvPr/>
        </p:nvSpPr>
        <p:spPr>
          <a:xfrm>
            <a:off x="1676400" y="5486401"/>
            <a:ext cx="8915400" cy="673005"/>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Ο συλλέκτης είναι αποτελεσματικός στην ομαλή αλλαγή κατεύθυνσης της ροής κατά 90</a:t>
            </a:r>
            <a:r>
              <a:rPr lang="el-GR" baseline="30000" dirty="0">
                <a:solidFill>
                  <a:srgbClr val="336699"/>
                </a:solidFill>
                <a:latin typeface="Tahoma" pitchFamily="34" charset="0"/>
                <a:ea typeface="Tahoma" pitchFamily="34" charset="0"/>
                <a:cs typeface="Tahoma" pitchFamily="34" charset="0"/>
              </a:rPr>
              <a:t>ο</a:t>
            </a:r>
            <a:r>
              <a:rPr lang="el-GR" dirty="0">
                <a:solidFill>
                  <a:srgbClr val="336699"/>
                </a:solidFill>
                <a:latin typeface="Tahoma" pitchFamily="34" charset="0"/>
                <a:ea typeface="Tahoma" pitchFamily="34" charset="0"/>
                <a:cs typeface="Tahoma" pitchFamily="34" charset="0"/>
              </a:rPr>
              <a:t> και στη τοπική </a:t>
            </a:r>
            <a:r>
              <a:rPr lang="el-GR" dirty="0" err="1">
                <a:solidFill>
                  <a:srgbClr val="336699"/>
                </a:solidFill>
                <a:latin typeface="Tahoma" pitchFamily="34" charset="0"/>
                <a:ea typeface="Tahoma" pitchFamily="34" charset="0"/>
                <a:cs typeface="Tahoma" pitchFamily="34" charset="0"/>
              </a:rPr>
              <a:t>αποτόνωση</a:t>
            </a:r>
            <a:r>
              <a:rPr lang="el-GR" dirty="0">
                <a:solidFill>
                  <a:srgbClr val="336699"/>
                </a:solidFill>
                <a:latin typeface="Tahoma" pitchFamily="34" charset="0"/>
                <a:ea typeface="Tahoma" pitchFamily="34" charset="0"/>
                <a:cs typeface="Tahoma" pitchFamily="34" charset="0"/>
              </a:rPr>
              <a:t> μέρους της ενέργειας της φλέβας του νερού. </a:t>
            </a:r>
          </a:p>
        </p:txBody>
      </p:sp>
      <p:pic>
        <p:nvPicPr>
          <p:cNvPr id="45058" name="Picture 2"/>
          <p:cNvPicPr>
            <a:picLocks noChangeAspect="1" noChangeArrowheads="1"/>
          </p:cNvPicPr>
          <p:nvPr/>
        </p:nvPicPr>
        <p:blipFill>
          <a:blip r:embed="rId4" cstate="print"/>
          <a:srcRect/>
          <a:stretch>
            <a:fillRect/>
          </a:stretch>
        </p:blipFill>
        <p:spPr bwMode="auto">
          <a:xfrm>
            <a:off x="1676400" y="1752600"/>
            <a:ext cx="3352800" cy="2516138"/>
          </a:xfrm>
          <a:prstGeom prst="rect">
            <a:avLst/>
          </a:prstGeom>
          <a:ln>
            <a:noFill/>
          </a:ln>
          <a:effectLst>
            <a:outerShdw blurRad="292100" dist="139700" dir="2700000" algn="tl" rotWithShape="0">
              <a:srgbClr val="333333">
                <a:alpha val="65000"/>
              </a:srgbClr>
            </a:outerShdw>
          </a:effectLst>
        </p:spPr>
      </p:pic>
      <p:sp>
        <p:nvSpPr>
          <p:cNvPr id="13" name="Rectangle 2"/>
          <p:cNvSpPr>
            <a:spLocks noChangeArrowheads="1"/>
          </p:cNvSpPr>
          <p:nvPr/>
        </p:nvSpPr>
        <p:spPr bwMode="auto">
          <a:xfrm>
            <a:off x="1828800" y="4267200"/>
            <a:ext cx="27432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Σχέδιο τομής συλλέκτη</a:t>
            </a:r>
          </a:p>
        </p:txBody>
      </p:sp>
      <p:pic>
        <p:nvPicPr>
          <p:cNvPr id="15" name="Picture 14">
            <a:extLst>
              <a:ext uri="{FF2B5EF4-FFF2-40B4-BE49-F238E27FC236}">
                <a16:creationId xmlns="" xmlns:a16="http://schemas.microsoft.com/office/drawing/2014/main" id="{FBFF6E2F-6228-4F0A-AB01-E92B9756312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50365"/>
            <a:ext cx="2067697" cy="680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24</a:t>
            </a:fld>
            <a:endParaRPr lang="en-US" sz="3200">
              <a:solidFill>
                <a:srgbClr val="00B0F0"/>
              </a:solidFill>
              <a:latin typeface="Arial" charset="0"/>
            </a:endParaRPr>
          </a:p>
        </p:txBody>
      </p:sp>
      <p:sp>
        <p:nvSpPr>
          <p:cNvPr id="7" name="Content Placeholder 4"/>
          <p:cNvSpPr txBox="1">
            <a:spLocks/>
          </p:cNvSpPr>
          <p:nvPr/>
        </p:nvSpPr>
        <p:spPr bwMode="auto">
          <a:xfrm>
            <a:off x="1600200" y="609600"/>
            <a:ext cx="73914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rPr>
              <a:t>Συλλέκτης και διώρυγα μεταφοράς</a:t>
            </a:r>
          </a:p>
        </p:txBody>
      </p:sp>
      <p:sp>
        <p:nvSpPr>
          <p:cNvPr id="11" name="10 - Ορθογώνιο"/>
          <p:cNvSpPr/>
          <p:nvPr/>
        </p:nvSpPr>
        <p:spPr>
          <a:xfrm>
            <a:off x="1676400" y="1143001"/>
            <a:ext cx="4495800" cy="2529923"/>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Κατάντη του συλλέκτη εμφανίζονται έντονες διαταραχές της ελεύθερης επιφάνειας και διφασική ροή νερού-αέρα, λόγω των συνθηκών ροής στον συλλέκτη οι οποίες επηρεάζουν την ροή στα κατάντη χωρίς να προκαλούνται προβλήματα στην παροχετευτικότητα της σχεδόν οριζόντιας διώρυγας.</a:t>
            </a:r>
          </a:p>
        </p:txBody>
      </p:sp>
      <p:sp>
        <p:nvSpPr>
          <p:cNvPr id="14" name="Rectangle 2"/>
          <p:cNvSpPr>
            <a:spLocks noChangeArrowheads="1"/>
          </p:cNvSpPr>
          <p:nvPr/>
        </p:nvSpPr>
        <p:spPr bwMode="auto">
          <a:xfrm>
            <a:off x="5638800" y="3455314"/>
            <a:ext cx="4953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Τμήμα της διώρυγας μεταφοράς (από +1.40m μέχρι +2.10m) για παροχή PMF </a:t>
            </a:r>
          </a:p>
        </p:txBody>
      </p:sp>
      <p:pic>
        <p:nvPicPr>
          <p:cNvPr id="9" name="23 - Εικόνα" descr="metafora_1.JPG"/>
          <p:cNvPicPr/>
          <p:nvPr/>
        </p:nvPicPr>
        <p:blipFill>
          <a:blip r:embed="rId3" cstate="print"/>
          <a:srcRect/>
          <a:stretch>
            <a:fillRect/>
          </a:stretch>
        </p:blipFill>
        <p:spPr>
          <a:xfrm>
            <a:off x="6096001" y="1219200"/>
            <a:ext cx="4409987" cy="2209800"/>
          </a:xfrm>
          <a:prstGeom prst="rect">
            <a:avLst/>
          </a:prstGeom>
          <a:ln>
            <a:noFill/>
          </a:ln>
          <a:effectLst>
            <a:outerShdw blurRad="292100" dist="139700" dir="2700000" algn="tl" rotWithShape="0">
              <a:srgbClr val="333333">
                <a:alpha val="65000"/>
              </a:srgbClr>
            </a:outerShdw>
          </a:effectLst>
        </p:spPr>
      </p:pic>
      <p:pic>
        <p:nvPicPr>
          <p:cNvPr id="13" name="46 - Εικόνα" descr="Q1_METAFORA.JPG"/>
          <p:cNvPicPr/>
          <p:nvPr/>
        </p:nvPicPr>
        <p:blipFill>
          <a:blip r:embed="rId4" cstate="print"/>
          <a:srcRect l="1493" r="1475"/>
          <a:stretch>
            <a:fillRect/>
          </a:stretch>
        </p:blipFill>
        <p:spPr bwMode="auto">
          <a:xfrm>
            <a:off x="2057401" y="3962400"/>
            <a:ext cx="8206279" cy="1828800"/>
          </a:xfrm>
          <a:prstGeom prst="rect">
            <a:avLst/>
          </a:prstGeom>
          <a:ln>
            <a:noFill/>
          </a:ln>
          <a:effectLst>
            <a:outerShdw blurRad="292100" dist="139700" dir="2700000" algn="tl" rotWithShape="0">
              <a:srgbClr val="333333">
                <a:alpha val="65000"/>
              </a:srgbClr>
            </a:outerShdw>
          </a:effectLst>
        </p:spPr>
      </p:pic>
      <p:sp>
        <p:nvSpPr>
          <p:cNvPr id="15" name="Rectangle 2"/>
          <p:cNvSpPr>
            <a:spLocks noChangeArrowheads="1"/>
          </p:cNvSpPr>
          <p:nvPr/>
        </p:nvSpPr>
        <p:spPr bwMode="auto">
          <a:xfrm>
            <a:off x="2667000" y="5834390"/>
            <a:ext cx="69342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Η ροή στη διώρυγα μεταφοράς για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dirty="0">
                <a:solidFill>
                  <a:prstClr val="black"/>
                </a:solidFill>
                <a:latin typeface="Tahoma" pitchFamily="34" charset="0"/>
                <a:ea typeface="Tahoma" pitchFamily="34" charset="0"/>
                <a:cs typeface="Tahoma" pitchFamily="34" charset="0"/>
              </a:rPr>
              <a:t> =68.30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 </a:t>
            </a:r>
          </a:p>
        </p:txBody>
      </p:sp>
      <p:pic>
        <p:nvPicPr>
          <p:cNvPr id="10" name="Picture 9">
            <a:extLst>
              <a:ext uri="{FF2B5EF4-FFF2-40B4-BE49-F238E27FC236}">
                <a16:creationId xmlns="" xmlns:a16="http://schemas.microsoft.com/office/drawing/2014/main" id="{EFCFCE40-9FC7-459B-9ADE-5D2A2B7B5A4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730" y="79559"/>
            <a:ext cx="2067697" cy="6801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98390" y="-107155"/>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25</a:t>
            </a:fld>
            <a:endParaRPr lang="en-US" sz="3200">
              <a:solidFill>
                <a:srgbClr val="00B0F0"/>
              </a:solidFill>
              <a:latin typeface="Arial" charset="0"/>
            </a:endParaRPr>
          </a:p>
        </p:txBody>
      </p:sp>
      <p:sp>
        <p:nvSpPr>
          <p:cNvPr id="7" name="Content Placeholder 4"/>
          <p:cNvSpPr txBox="1">
            <a:spLocks/>
          </p:cNvSpPr>
          <p:nvPr/>
        </p:nvSpPr>
        <p:spPr bwMode="auto">
          <a:xfrm>
            <a:off x="1752600" y="609600"/>
            <a:ext cx="25146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rPr>
              <a:t>Διώρυγα πτώσης</a:t>
            </a:r>
          </a:p>
        </p:txBody>
      </p:sp>
      <p:pic>
        <p:nvPicPr>
          <p:cNvPr id="9" name="47 - Εικόνα" descr="PTOSI.JPG"/>
          <p:cNvPicPr/>
          <p:nvPr/>
        </p:nvPicPr>
        <p:blipFill>
          <a:blip r:embed="rId3" cstate="print"/>
          <a:srcRect l="2380" r="2421"/>
          <a:stretch>
            <a:fillRect/>
          </a:stretch>
        </p:blipFill>
        <p:spPr bwMode="auto">
          <a:xfrm>
            <a:off x="1676400" y="3810000"/>
            <a:ext cx="8866564" cy="1894746"/>
          </a:xfrm>
          <a:prstGeom prst="rect">
            <a:avLst/>
          </a:prstGeom>
          <a:ln>
            <a:noFill/>
          </a:ln>
          <a:effectLst>
            <a:outerShdw blurRad="292100" dist="139700" dir="2700000" algn="tl" rotWithShape="0">
              <a:srgbClr val="333333">
                <a:alpha val="65000"/>
              </a:srgbClr>
            </a:outerShdw>
          </a:effectLst>
        </p:spPr>
      </p:pic>
      <p:sp>
        <p:nvSpPr>
          <p:cNvPr id="11" name="10 - Ορθογώνιο"/>
          <p:cNvSpPr/>
          <p:nvPr/>
        </p:nvSpPr>
        <p:spPr>
          <a:xfrm>
            <a:off x="1752600" y="1066801"/>
            <a:ext cx="5334000" cy="2462213"/>
          </a:xfrm>
          <a:prstGeom prst="rect">
            <a:avLst/>
          </a:prstGeom>
        </p:spPr>
        <p:txBody>
          <a:bodyPr wrap="square">
            <a:spAutoFit/>
          </a:bodyPr>
          <a:lstStyle/>
          <a:p>
            <a:pPr fontAlgn="base">
              <a:lnSpc>
                <a:spcPct val="110000"/>
              </a:lnSpc>
              <a:spcAft>
                <a:spcPts val="1200"/>
              </a:spcAft>
            </a:pPr>
            <a:r>
              <a:rPr lang="el-GR" sz="2000" dirty="0">
                <a:solidFill>
                  <a:srgbClr val="336699"/>
                </a:solidFill>
                <a:latin typeface="Tahoma" pitchFamily="34" charset="0"/>
                <a:ea typeface="Tahoma" pitchFamily="34" charset="0"/>
                <a:cs typeface="Tahoma" pitchFamily="34" charset="0"/>
              </a:rPr>
              <a:t>Η ροή στη διώρυγα πτώσης για την παροχή PMF, απεικονίζεται, όπου μπορεί να διαπιστωθεί η επάρκεια των πλευρικών τοιχωμάτων σε όλο το μήκος περίπου του αγωγού, εκτός από το τμήμα κατάντη της οριζόντιας συναρμογής (θέση +5.30m του ομοιώματος).</a:t>
            </a:r>
          </a:p>
        </p:txBody>
      </p:sp>
      <p:sp>
        <p:nvSpPr>
          <p:cNvPr id="13" name="Rectangle 2"/>
          <p:cNvSpPr>
            <a:spLocks noChangeArrowheads="1"/>
          </p:cNvSpPr>
          <p:nvPr/>
        </p:nvSpPr>
        <p:spPr bwMode="auto">
          <a:xfrm>
            <a:off x="2819400" y="5867400"/>
            <a:ext cx="69342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Η ροή στη διώρυγα πτώσης για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dirty="0">
                <a:solidFill>
                  <a:prstClr val="black"/>
                </a:solidFill>
                <a:latin typeface="Tahoma" pitchFamily="34" charset="0"/>
                <a:ea typeface="Tahoma" pitchFamily="34" charset="0"/>
                <a:cs typeface="Tahoma" pitchFamily="34" charset="0"/>
              </a:rPr>
              <a:t> =68.30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 </a:t>
            </a:r>
          </a:p>
        </p:txBody>
      </p:sp>
      <p:pic>
        <p:nvPicPr>
          <p:cNvPr id="14" name="31 - Εικόνα" descr="Q6_WAVES_5.JPG"/>
          <p:cNvPicPr/>
          <p:nvPr/>
        </p:nvPicPr>
        <p:blipFill>
          <a:blip r:embed="rId4" cstate="print"/>
          <a:srcRect b="41651"/>
          <a:stretch>
            <a:fillRect/>
          </a:stretch>
        </p:blipFill>
        <p:spPr>
          <a:xfrm>
            <a:off x="7620000" y="228601"/>
            <a:ext cx="2590800" cy="3400425"/>
          </a:xfrm>
          <a:prstGeom prst="rect">
            <a:avLst/>
          </a:prstGeom>
          <a:ln>
            <a:noFill/>
          </a:ln>
          <a:effectLst>
            <a:outerShdw blurRad="292100" dist="139700" dir="2700000" algn="tl" rotWithShape="0">
              <a:srgbClr val="333333">
                <a:alpha val="65000"/>
              </a:srgbClr>
            </a:outerShdw>
          </a:effectLst>
        </p:spPr>
      </p:pic>
      <p:sp>
        <p:nvSpPr>
          <p:cNvPr id="16" name="15 - Έλλειψη"/>
          <p:cNvSpPr/>
          <p:nvPr/>
        </p:nvSpPr>
        <p:spPr>
          <a:xfrm>
            <a:off x="4267200" y="4006476"/>
            <a:ext cx="2209800" cy="1219200"/>
          </a:xfrm>
          <a:prstGeom prst="ellipse">
            <a:avLst/>
          </a:prstGeom>
          <a:noFill/>
          <a:ln>
            <a:solidFill>
              <a:srgbClr val="FFA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a:solidFill>
                <a:prstClr val="white"/>
              </a:solidFill>
              <a:latin typeface="Arial"/>
            </a:endParaRPr>
          </a:p>
        </p:txBody>
      </p:sp>
      <p:sp>
        <p:nvSpPr>
          <p:cNvPr id="17" name="16 - Έλλειψη"/>
          <p:cNvSpPr/>
          <p:nvPr/>
        </p:nvSpPr>
        <p:spPr>
          <a:xfrm>
            <a:off x="8229600" y="1524000"/>
            <a:ext cx="1600200" cy="1676400"/>
          </a:xfrm>
          <a:prstGeom prst="ellipse">
            <a:avLst/>
          </a:prstGeom>
          <a:noFill/>
          <a:ln>
            <a:solidFill>
              <a:srgbClr val="FFA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a:solidFill>
                <a:prstClr val="white"/>
              </a:solidFill>
              <a:latin typeface="Arial"/>
            </a:endParaRPr>
          </a:p>
        </p:txBody>
      </p:sp>
      <p:pic>
        <p:nvPicPr>
          <p:cNvPr id="12" name="Picture 11">
            <a:extLst>
              <a:ext uri="{FF2B5EF4-FFF2-40B4-BE49-F238E27FC236}">
                <a16:creationId xmlns="" xmlns:a16="http://schemas.microsoft.com/office/drawing/2014/main" id="{B6437CC8-821C-45CF-8454-33810F4D692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730" y="79559"/>
            <a:ext cx="2067697" cy="680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979908" y="104913"/>
            <a:ext cx="6072049"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26</a:t>
            </a:fld>
            <a:endParaRPr lang="en-US" sz="3200">
              <a:solidFill>
                <a:srgbClr val="00B0F0"/>
              </a:solidFill>
              <a:latin typeface="Arial" charset="0"/>
            </a:endParaRPr>
          </a:p>
        </p:txBody>
      </p:sp>
      <p:sp>
        <p:nvSpPr>
          <p:cNvPr id="7" name="Content Placeholder 4"/>
          <p:cNvSpPr txBox="1">
            <a:spLocks/>
          </p:cNvSpPr>
          <p:nvPr/>
        </p:nvSpPr>
        <p:spPr bwMode="auto">
          <a:xfrm>
            <a:off x="1676400" y="152400"/>
            <a:ext cx="29718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rPr>
              <a:t>Οριζόντια συναρμογή</a:t>
            </a:r>
          </a:p>
        </p:txBody>
      </p:sp>
      <p:pic>
        <p:nvPicPr>
          <p:cNvPr id="12" name="36 - Εικόνα" descr="ptosi_3.JPG"/>
          <p:cNvPicPr>
            <a:picLocks noChangeAspect="1"/>
          </p:cNvPicPr>
          <p:nvPr/>
        </p:nvPicPr>
        <p:blipFill>
          <a:blip r:embed="rId3" cstate="print"/>
          <a:srcRect t="4585" b="12511"/>
          <a:stretch>
            <a:fillRect/>
          </a:stretch>
        </p:blipFill>
        <p:spPr bwMode="auto">
          <a:xfrm>
            <a:off x="1828800" y="552821"/>
            <a:ext cx="5220000" cy="1739174"/>
          </a:xfrm>
          <a:prstGeom prst="rect">
            <a:avLst/>
          </a:prstGeom>
          <a:ln>
            <a:noFill/>
          </a:ln>
          <a:effectLst>
            <a:outerShdw blurRad="292100" dist="139700" dir="2700000" algn="tl" rotWithShape="0">
              <a:srgbClr val="333333">
                <a:alpha val="65000"/>
              </a:srgbClr>
            </a:outerShdw>
          </a:effectLst>
        </p:spPr>
      </p:pic>
      <p:pic>
        <p:nvPicPr>
          <p:cNvPr id="13" name="12 - Εικόνα" descr="C:\KOFTIS_WS\KASTORIA PROJECT\KOFTIS_SXEDIA\7.ΥΠΕΡΧΕΙΛΙΣΤΗΣ ΚΟΦΤΗΣ\ΥΠΟΛΟΓΙΣΜΟΙ\ΑΠΟΤΕΛΕΣΜΑΤΑ\ΦΩΤΟΓΡΑΦΙΕΣ\02_15_2012\DIFRACTORS MODEL 4\Q2-750\DSC01544.JPG"/>
          <p:cNvPicPr>
            <a:picLocks noChangeAspect="1"/>
          </p:cNvPicPr>
          <p:nvPr/>
        </p:nvPicPr>
        <p:blipFill>
          <a:blip r:embed="rId4" cstate="print"/>
          <a:srcRect/>
          <a:stretch>
            <a:fillRect/>
          </a:stretch>
        </p:blipFill>
        <p:spPr bwMode="auto">
          <a:xfrm>
            <a:off x="1828800" y="2343425"/>
            <a:ext cx="5220000" cy="1638397"/>
          </a:xfrm>
          <a:prstGeom prst="rect">
            <a:avLst/>
          </a:prstGeom>
          <a:ln>
            <a:noFill/>
          </a:ln>
          <a:effectLst>
            <a:outerShdw blurRad="292100" dist="139700" dir="2700000" algn="tl" rotWithShape="0">
              <a:srgbClr val="333333">
                <a:alpha val="65000"/>
              </a:srgbClr>
            </a:outerShdw>
          </a:effectLst>
        </p:spPr>
      </p:pic>
      <p:pic>
        <p:nvPicPr>
          <p:cNvPr id="14" name="13 - Εικόνα" descr="C:\KOFTIS_WS\KASTORIA PROJECT\KOFTIS_SXEDIA\7.ΥΠΕΡΧΕΙΛΙΣΤΗΣ ΚΟΦΤΗΣ\ΥΠΟΛΟΓΙΣΜΟΙ\ΑΠΟΤΕΛΕΣΜΑΤΑ\ΦΩΤΟΓΡΑΦΙΕΣ\02_28_2012\Q3\DSC01734.JPG"/>
          <p:cNvPicPr>
            <a:picLocks noChangeAspect="1"/>
          </p:cNvPicPr>
          <p:nvPr/>
        </p:nvPicPr>
        <p:blipFill>
          <a:blip r:embed="rId5" cstate="print"/>
          <a:srcRect t="3347" b="5858"/>
          <a:stretch>
            <a:fillRect/>
          </a:stretch>
        </p:blipFill>
        <p:spPr bwMode="auto">
          <a:xfrm>
            <a:off x="1828800" y="4058022"/>
            <a:ext cx="5220000" cy="1733179"/>
          </a:xfrm>
          <a:prstGeom prst="rect">
            <a:avLst/>
          </a:prstGeom>
          <a:ln>
            <a:noFill/>
          </a:ln>
          <a:effectLst>
            <a:outerShdw blurRad="292100" dist="139700" dir="2700000" algn="tl" rotWithShape="0">
              <a:srgbClr val="333333">
                <a:alpha val="65000"/>
              </a:srgbClr>
            </a:outerShdw>
          </a:effectLst>
        </p:spPr>
      </p:pic>
      <p:sp>
        <p:nvSpPr>
          <p:cNvPr id="16" name="Rectangle 2"/>
          <p:cNvSpPr>
            <a:spLocks noChangeArrowheads="1"/>
          </p:cNvSpPr>
          <p:nvPr/>
        </p:nvSpPr>
        <p:spPr bwMode="auto">
          <a:xfrm>
            <a:off x="1497496" y="6048754"/>
            <a:ext cx="76962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Η ροή στη διώρυγα πτώσης, κατάντη της οριζόντιας συναρμογής, μεταξύ +5.20m και +5.80m για την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dirty="0">
                <a:solidFill>
                  <a:prstClr val="black"/>
                </a:solidFill>
                <a:latin typeface="Tahoma" pitchFamily="34" charset="0"/>
                <a:ea typeface="Tahoma" pitchFamily="34" charset="0"/>
                <a:cs typeface="Tahoma" pitchFamily="34" charset="0"/>
              </a:rPr>
              <a:t> =68.30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a:t>
            </a:r>
          </a:p>
        </p:txBody>
      </p:sp>
      <p:grpSp>
        <p:nvGrpSpPr>
          <p:cNvPr id="56327" name="Group 7"/>
          <p:cNvGrpSpPr>
            <a:grpSpLocks/>
          </p:cNvGrpSpPr>
          <p:nvPr/>
        </p:nvGrpSpPr>
        <p:grpSpPr bwMode="auto">
          <a:xfrm>
            <a:off x="5486400" y="1295401"/>
            <a:ext cx="1176338" cy="276225"/>
            <a:chOff x="6910" y="2670"/>
            <a:chExt cx="1852" cy="434"/>
          </a:xfrm>
        </p:grpSpPr>
        <p:cxnSp>
          <p:nvCxnSpPr>
            <p:cNvPr id="56328" name="AutoShape 8"/>
            <p:cNvCxnSpPr>
              <a:cxnSpLocks noChangeShapeType="1"/>
            </p:cNvCxnSpPr>
            <p:nvPr/>
          </p:nvCxnSpPr>
          <p:spPr bwMode="auto">
            <a:xfrm flipH="1">
              <a:off x="6910" y="2983"/>
              <a:ext cx="1852" cy="121"/>
            </a:xfrm>
            <a:prstGeom prst="straightConnector1">
              <a:avLst/>
            </a:prstGeom>
            <a:noFill/>
            <a:ln w="15875">
              <a:solidFill>
                <a:srgbClr val="000000"/>
              </a:solidFill>
              <a:round/>
              <a:headEnd/>
              <a:tailEnd type="triangle" w="lg" len="lg"/>
            </a:ln>
          </p:spPr>
        </p:cxnSp>
        <p:sp>
          <p:nvSpPr>
            <p:cNvPr id="56329" name="Text Box 9"/>
            <p:cNvSpPr txBox="1">
              <a:spLocks noChangeArrowheads="1"/>
            </p:cNvSpPr>
            <p:nvPr/>
          </p:nvSpPr>
          <p:spPr bwMode="auto">
            <a:xfrm>
              <a:off x="7567" y="2670"/>
              <a:ext cx="536" cy="313"/>
            </a:xfrm>
            <a:prstGeom prst="rect">
              <a:avLst/>
            </a:prstGeom>
            <a:noFill/>
            <a:ln w="9525">
              <a:noFill/>
              <a:miter lim="800000"/>
              <a:headEnd/>
              <a:tailEnd/>
            </a:ln>
          </p:spPr>
          <p:txBody>
            <a:bodyPr vert="horz" wrap="square" lIns="18000" tIns="18000" rIns="18000" bIns="18000" numCol="1" anchor="t" anchorCtr="0" compatLnSpc="1">
              <a:prstTxWarp prst="textNoShape">
                <a:avLst/>
              </a:prstTxWarp>
            </a:bodyPr>
            <a:lstStyle/>
            <a:p>
              <a:pPr fontAlgn="base">
                <a:spcBef>
                  <a:spcPct val="0"/>
                </a:spcBef>
                <a:spcAft>
                  <a:spcPts val="1000"/>
                </a:spcAft>
              </a:pPr>
              <a:r>
                <a:rPr lang="el-GR" sz="1100" b="1">
                  <a:solidFill>
                    <a:prstClr val="black"/>
                  </a:solidFill>
                  <a:latin typeface="Calibri" pitchFamily="34" charset="0"/>
                  <a:cs typeface="Arial" pitchFamily="34" charset="0"/>
                </a:rPr>
                <a:t>Ροή</a:t>
              </a:r>
              <a:endParaRPr lang="el-GR">
                <a:solidFill>
                  <a:prstClr val="black"/>
                </a:solidFill>
                <a:latin typeface="Arial" pitchFamily="34" charset="0"/>
                <a:cs typeface="Arial" pitchFamily="34" charset="0"/>
              </a:endParaRPr>
            </a:p>
          </p:txBody>
        </p:sp>
      </p:grpSp>
      <p:grpSp>
        <p:nvGrpSpPr>
          <p:cNvPr id="23" name="Group 7"/>
          <p:cNvGrpSpPr>
            <a:grpSpLocks/>
          </p:cNvGrpSpPr>
          <p:nvPr/>
        </p:nvGrpSpPr>
        <p:grpSpPr bwMode="auto">
          <a:xfrm>
            <a:off x="5562600" y="3200401"/>
            <a:ext cx="1176338" cy="276225"/>
            <a:chOff x="6910" y="2670"/>
            <a:chExt cx="1852" cy="434"/>
          </a:xfrm>
        </p:grpSpPr>
        <p:cxnSp>
          <p:nvCxnSpPr>
            <p:cNvPr id="24" name="AutoShape 8"/>
            <p:cNvCxnSpPr>
              <a:cxnSpLocks noChangeShapeType="1"/>
            </p:cNvCxnSpPr>
            <p:nvPr/>
          </p:nvCxnSpPr>
          <p:spPr bwMode="auto">
            <a:xfrm flipH="1">
              <a:off x="6910" y="2983"/>
              <a:ext cx="1852" cy="121"/>
            </a:xfrm>
            <a:prstGeom prst="straightConnector1">
              <a:avLst/>
            </a:prstGeom>
            <a:noFill/>
            <a:ln w="15875">
              <a:solidFill>
                <a:srgbClr val="000000"/>
              </a:solidFill>
              <a:round/>
              <a:headEnd/>
              <a:tailEnd type="triangle" w="lg" len="lg"/>
            </a:ln>
          </p:spPr>
        </p:cxnSp>
        <p:sp>
          <p:nvSpPr>
            <p:cNvPr id="25" name="Text Box 9"/>
            <p:cNvSpPr txBox="1">
              <a:spLocks noChangeArrowheads="1"/>
            </p:cNvSpPr>
            <p:nvPr/>
          </p:nvSpPr>
          <p:spPr bwMode="auto">
            <a:xfrm>
              <a:off x="7567" y="2670"/>
              <a:ext cx="536" cy="313"/>
            </a:xfrm>
            <a:prstGeom prst="rect">
              <a:avLst/>
            </a:prstGeom>
            <a:noFill/>
            <a:ln w="9525">
              <a:noFill/>
              <a:miter lim="800000"/>
              <a:headEnd/>
              <a:tailEnd/>
            </a:ln>
          </p:spPr>
          <p:txBody>
            <a:bodyPr vert="horz" wrap="square" lIns="18000" tIns="18000" rIns="18000" bIns="18000" numCol="1" anchor="t" anchorCtr="0" compatLnSpc="1">
              <a:prstTxWarp prst="textNoShape">
                <a:avLst/>
              </a:prstTxWarp>
            </a:bodyPr>
            <a:lstStyle/>
            <a:p>
              <a:pPr fontAlgn="base">
                <a:spcBef>
                  <a:spcPct val="0"/>
                </a:spcBef>
                <a:spcAft>
                  <a:spcPts val="1000"/>
                </a:spcAft>
              </a:pPr>
              <a:r>
                <a:rPr lang="el-GR" sz="1100" b="1">
                  <a:solidFill>
                    <a:prstClr val="black"/>
                  </a:solidFill>
                  <a:latin typeface="Calibri" pitchFamily="34" charset="0"/>
                  <a:cs typeface="Arial" pitchFamily="34" charset="0"/>
                </a:rPr>
                <a:t>Ροή</a:t>
              </a:r>
              <a:endParaRPr lang="el-GR">
                <a:solidFill>
                  <a:prstClr val="black"/>
                </a:solidFill>
                <a:latin typeface="Arial" pitchFamily="34" charset="0"/>
                <a:cs typeface="Arial" pitchFamily="34" charset="0"/>
              </a:endParaRPr>
            </a:p>
          </p:txBody>
        </p:sp>
      </p:grpSp>
      <p:grpSp>
        <p:nvGrpSpPr>
          <p:cNvPr id="26" name="Group 7"/>
          <p:cNvGrpSpPr>
            <a:grpSpLocks/>
          </p:cNvGrpSpPr>
          <p:nvPr/>
        </p:nvGrpSpPr>
        <p:grpSpPr bwMode="auto">
          <a:xfrm>
            <a:off x="5791200" y="4800601"/>
            <a:ext cx="1176338" cy="276225"/>
            <a:chOff x="6910" y="2670"/>
            <a:chExt cx="1852" cy="434"/>
          </a:xfrm>
        </p:grpSpPr>
        <p:cxnSp>
          <p:nvCxnSpPr>
            <p:cNvPr id="27" name="AutoShape 8"/>
            <p:cNvCxnSpPr>
              <a:cxnSpLocks noChangeShapeType="1"/>
            </p:cNvCxnSpPr>
            <p:nvPr/>
          </p:nvCxnSpPr>
          <p:spPr bwMode="auto">
            <a:xfrm flipH="1">
              <a:off x="6910" y="2983"/>
              <a:ext cx="1852" cy="121"/>
            </a:xfrm>
            <a:prstGeom prst="straightConnector1">
              <a:avLst/>
            </a:prstGeom>
            <a:noFill/>
            <a:ln w="15875">
              <a:solidFill>
                <a:srgbClr val="000000"/>
              </a:solidFill>
              <a:round/>
              <a:headEnd/>
              <a:tailEnd type="triangle" w="lg" len="lg"/>
            </a:ln>
          </p:spPr>
        </p:cxnSp>
        <p:sp>
          <p:nvSpPr>
            <p:cNvPr id="28" name="Text Box 9"/>
            <p:cNvSpPr txBox="1">
              <a:spLocks noChangeArrowheads="1"/>
            </p:cNvSpPr>
            <p:nvPr/>
          </p:nvSpPr>
          <p:spPr bwMode="auto">
            <a:xfrm>
              <a:off x="7567" y="2670"/>
              <a:ext cx="536" cy="313"/>
            </a:xfrm>
            <a:prstGeom prst="rect">
              <a:avLst/>
            </a:prstGeom>
            <a:noFill/>
            <a:ln w="9525">
              <a:noFill/>
              <a:miter lim="800000"/>
              <a:headEnd/>
              <a:tailEnd/>
            </a:ln>
          </p:spPr>
          <p:txBody>
            <a:bodyPr vert="horz" wrap="square" lIns="18000" tIns="18000" rIns="18000" bIns="18000" numCol="1" anchor="t" anchorCtr="0" compatLnSpc="1">
              <a:prstTxWarp prst="textNoShape">
                <a:avLst/>
              </a:prstTxWarp>
            </a:bodyPr>
            <a:lstStyle/>
            <a:p>
              <a:pPr fontAlgn="base">
                <a:spcBef>
                  <a:spcPct val="0"/>
                </a:spcBef>
                <a:spcAft>
                  <a:spcPts val="1000"/>
                </a:spcAft>
              </a:pPr>
              <a:r>
                <a:rPr lang="el-GR" sz="1100" b="1">
                  <a:solidFill>
                    <a:prstClr val="black"/>
                  </a:solidFill>
                  <a:latin typeface="Calibri" pitchFamily="34" charset="0"/>
                  <a:cs typeface="Arial" pitchFamily="34" charset="0"/>
                </a:rPr>
                <a:t>Ροή</a:t>
              </a:r>
              <a:endParaRPr lang="el-GR">
                <a:solidFill>
                  <a:prstClr val="black"/>
                </a:solidFill>
                <a:latin typeface="Arial" pitchFamily="34" charset="0"/>
                <a:cs typeface="Arial" pitchFamily="34" charset="0"/>
              </a:endParaRPr>
            </a:p>
          </p:txBody>
        </p:sp>
      </p:grpSp>
      <p:sp>
        <p:nvSpPr>
          <p:cNvPr id="29" name="Content Placeholder 4"/>
          <p:cNvSpPr txBox="1">
            <a:spLocks/>
          </p:cNvSpPr>
          <p:nvPr/>
        </p:nvSpPr>
        <p:spPr bwMode="auto">
          <a:xfrm>
            <a:off x="7391400" y="2895600"/>
            <a:ext cx="3276600" cy="76200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Shock Diffractors</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sp>
        <p:nvSpPr>
          <p:cNvPr id="30" name="Content Placeholder 4"/>
          <p:cNvSpPr txBox="1">
            <a:spLocks/>
          </p:cNvSpPr>
          <p:nvPr/>
        </p:nvSpPr>
        <p:spPr bwMode="auto">
          <a:xfrm>
            <a:off x="7239000" y="1357312"/>
            <a:ext cx="32766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Basic Model</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sp>
        <p:nvSpPr>
          <p:cNvPr id="31" name="Content Placeholder 4"/>
          <p:cNvSpPr txBox="1">
            <a:spLocks/>
          </p:cNvSpPr>
          <p:nvPr/>
        </p:nvSpPr>
        <p:spPr bwMode="auto">
          <a:xfrm>
            <a:off x="7391400" y="4495800"/>
            <a:ext cx="3124200" cy="76200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n-US" sz="2000" b="1" dirty="0">
                <a:solidFill>
                  <a:srgbClr val="F79646"/>
                </a:solidFill>
                <a:effectLst>
                  <a:outerShdw blurRad="38100" dist="38100" dir="2700000" algn="tl">
                    <a:srgbClr val="000000">
                      <a:alpha val="43137"/>
                    </a:srgbClr>
                  </a:outerShdw>
                </a:effectLst>
                <a:latin typeface="Tahoma" pitchFamily="34" charset="0"/>
                <a:cs typeface="Tahoma" pitchFamily="34" charset="0"/>
              </a:rPr>
              <a:t>Length of horizontal transition</a:t>
            </a:r>
            <a:endParaRPr lang="el-GR" sz="2000"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21" name="Picture 20">
            <a:extLst>
              <a:ext uri="{FF2B5EF4-FFF2-40B4-BE49-F238E27FC236}">
                <a16:creationId xmlns="" xmlns:a16="http://schemas.microsoft.com/office/drawing/2014/main" id="{97DD8514-F2EE-4E74-9484-565CFD9EDAD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9962"/>
            <a:ext cx="2067697" cy="68016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27</a:t>
            </a:fld>
            <a:endParaRPr lang="en-US" sz="3200">
              <a:solidFill>
                <a:srgbClr val="00B0F0"/>
              </a:solidFill>
              <a:latin typeface="Arial" charset="0"/>
            </a:endParaRPr>
          </a:p>
        </p:txBody>
      </p:sp>
      <p:sp>
        <p:nvSpPr>
          <p:cNvPr id="7" name="Content Placeholder 4"/>
          <p:cNvSpPr txBox="1">
            <a:spLocks/>
          </p:cNvSpPr>
          <p:nvPr/>
        </p:nvSpPr>
        <p:spPr bwMode="auto">
          <a:xfrm>
            <a:off x="1828800" y="609600"/>
            <a:ext cx="73914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Aerator and Deflector </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9" name="51 - Εικόνα" descr="KATABAUMOS.JPG"/>
          <p:cNvPicPr/>
          <p:nvPr/>
        </p:nvPicPr>
        <p:blipFill>
          <a:blip r:embed="rId3" cstate="print"/>
          <a:srcRect/>
          <a:stretch>
            <a:fillRect/>
          </a:stretch>
        </p:blipFill>
        <p:spPr bwMode="auto">
          <a:xfrm>
            <a:off x="1718400" y="2006530"/>
            <a:ext cx="5292000" cy="1651071"/>
          </a:xfrm>
          <a:prstGeom prst="rect">
            <a:avLst/>
          </a:prstGeom>
          <a:ln>
            <a:noFill/>
          </a:ln>
          <a:effectLst>
            <a:outerShdw blurRad="292100" dist="139700" dir="2700000" algn="tl" rotWithShape="0">
              <a:srgbClr val="333333">
                <a:alpha val="65000"/>
              </a:srgbClr>
            </a:outerShdw>
          </a:effectLst>
        </p:spPr>
      </p:pic>
      <p:pic>
        <p:nvPicPr>
          <p:cNvPr id="12" name="37 - Εικόνα" descr="ptosi_4.JPG"/>
          <p:cNvPicPr/>
          <p:nvPr/>
        </p:nvPicPr>
        <p:blipFill>
          <a:blip r:embed="rId4" cstate="print"/>
          <a:srcRect/>
          <a:stretch>
            <a:fillRect/>
          </a:stretch>
        </p:blipFill>
        <p:spPr bwMode="auto">
          <a:xfrm>
            <a:off x="1752600" y="3810000"/>
            <a:ext cx="5292000" cy="1752148"/>
          </a:xfrm>
          <a:prstGeom prst="rect">
            <a:avLst/>
          </a:prstGeom>
          <a:ln>
            <a:noFill/>
          </a:ln>
          <a:effectLst>
            <a:outerShdw blurRad="292100" dist="139700" dir="2700000" algn="tl" rotWithShape="0">
              <a:srgbClr val="333333">
                <a:alpha val="65000"/>
              </a:srgbClr>
            </a:outerShdw>
          </a:effectLst>
        </p:spPr>
      </p:pic>
      <p:sp>
        <p:nvSpPr>
          <p:cNvPr id="13" name="12 - Ορθογώνιο"/>
          <p:cNvSpPr/>
          <p:nvPr/>
        </p:nvSpPr>
        <p:spPr>
          <a:xfrm>
            <a:off x="1600200" y="1003295"/>
            <a:ext cx="8915400" cy="1006429"/>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Ο αεριστήρας μαζί με την σφήνα (</a:t>
            </a:r>
            <a:r>
              <a:rPr lang="el-GR" dirty="0" err="1">
                <a:solidFill>
                  <a:srgbClr val="336699"/>
                </a:solidFill>
                <a:latin typeface="Tahoma" pitchFamily="34" charset="0"/>
                <a:ea typeface="Tahoma" pitchFamily="34" charset="0"/>
                <a:cs typeface="Tahoma" pitchFamily="34" charset="0"/>
              </a:rPr>
              <a:t>deflector</a:t>
            </a:r>
            <a:r>
              <a:rPr lang="el-GR" dirty="0">
                <a:solidFill>
                  <a:srgbClr val="336699"/>
                </a:solidFill>
                <a:latin typeface="Tahoma" pitchFamily="34" charset="0"/>
                <a:ea typeface="Tahoma" pitchFamily="34" charset="0"/>
                <a:cs typeface="Tahoma" pitchFamily="34" charset="0"/>
              </a:rPr>
              <a:t>) είναι αποτελεσματικός αφού δημιουργεί σταθερή περιοχή αέρα, αμέσως μετά τον καταβαθμό και έντονη διφασική ροή νερού αέρα στον πυθμένα </a:t>
            </a:r>
          </a:p>
        </p:txBody>
      </p:sp>
      <p:sp>
        <p:nvSpPr>
          <p:cNvPr id="15" name="Rectangle 2"/>
          <p:cNvSpPr>
            <a:spLocks noChangeArrowheads="1"/>
          </p:cNvSpPr>
          <p:nvPr/>
        </p:nvSpPr>
        <p:spPr bwMode="auto">
          <a:xfrm>
            <a:off x="1600200" y="5638801"/>
            <a:ext cx="5715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Η ροή στο τέλος της διώρυγας πτώσης, κατάντη του καταβαθμού, μεταξύ +5.78m και +6.82m για την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baseline="-25000" dirty="0">
                <a:solidFill>
                  <a:prstClr val="black"/>
                </a:solidFill>
                <a:latin typeface="Tahoma" pitchFamily="34" charset="0"/>
                <a:ea typeface="Tahoma" pitchFamily="34" charset="0"/>
                <a:cs typeface="Tahoma" pitchFamily="34" charset="0"/>
              </a:rPr>
              <a:t> </a:t>
            </a:r>
            <a:r>
              <a:rPr lang="el-GR" sz="1100" b="1" dirty="0">
                <a:solidFill>
                  <a:prstClr val="black"/>
                </a:solidFill>
                <a:latin typeface="Tahoma" pitchFamily="34" charset="0"/>
                <a:ea typeface="Tahoma" pitchFamily="34" charset="0"/>
                <a:cs typeface="Tahoma" pitchFamily="34" charset="0"/>
              </a:rPr>
              <a:t>=68.30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a:t>
            </a:r>
          </a:p>
        </p:txBody>
      </p:sp>
      <p:cxnSp>
        <p:nvCxnSpPr>
          <p:cNvPr id="17" name="16 - Ευθύγραμμο βέλος σύνδεσης"/>
          <p:cNvCxnSpPr/>
          <p:nvPr/>
        </p:nvCxnSpPr>
        <p:spPr>
          <a:xfrm>
            <a:off x="5867400" y="3276600"/>
            <a:ext cx="914400" cy="0"/>
          </a:xfrm>
          <a:prstGeom prst="straightConnector1">
            <a:avLst/>
          </a:prstGeom>
          <a:ln w="28575">
            <a:solidFill>
              <a:srgbClr val="FFAB8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Content Placeholder 4"/>
          <p:cNvSpPr txBox="1">
            <a:spLocks/>
          </p:cNvSpPr>
          <p:nvPr/>
        </p:nvSpPr>
        <p:spPr bwMode="auto">
          <a:xfrm>
            <a:off x="1752600" y="3276600"/>
            <a:ext cx="1752600" cy="30480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Με αεριστήρες</a:t>
            </a:r>
          </a:p>
        </p:txBody>
      </p:sp>
      <p:sp>
        <p:nvSpPr>
          <p:cNvPr id="19" name="Content Placeholder 4"/>
          <p:cNvSpPr txBox="1">
            <a:spLocks/>
          </p:cNvSpPr>
          <p:nvPr/>
        </p:nvSpPr>
        <p:spPr bwMode="auto">
          <a:xfrm>
            <a:off x="1828800" y="5181600"/>
            <a:ext cx="1752600" cy="30480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Χωρίς αεριστήρες</a:t>
            </a:r>
          </a:p>
        </p:txBody>
      </p:sp>
      <p:sp>
        <p:nvSpPr>
          <p:cNvPr id="21" name="20 - Ορθογώνιο"/>
          <p:cNvSpPr/>
          <p:nvPr/>
        </p:nvSpPr>
        <p:spPr>
          <a:xfrm>
            <a:off x="7162800" y="2116788"/>
            <a:ext cx="3505200" cy="3600986"/>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Αποφυγή σπηλαίωσης (μείωση ταχυτήτων κ αύξηση βάθους ροής)</a:t>
            </a:r>
            <a:endParaRPr lang="en-US" dirty="0">
              <a:solidFill>
                <a:srgbClr val="336699"/>
              </a:solidFill>
              <a:latin typeface="Tahoma" pitchFamily="34" charset="0"/>
              <a:ea typeface="Tahoma" pitchFamily="34" charset="0"/>
              <a:cs typeface="Tahoma" pitchFamily="34" charset="0"/>
            </a:endParaRPr>
          </a:p>
          <a:p>
            <a:pPr fontAlgn="base">
              <a:lnSpc>
                <a:spcPct val="110000"/>
              </a:lnSpc>
              <a:spcAft>
                <a:spcPts val="1200"/>
              </a:spcAft>
            </a:pPr>
            <a:endParaRPr lang="el-GR" dirty="0">
              <a:solidFill>
                <a:srgbClr val="336699"/>
              </a:solidFill>
              <a:latin typeface="Tahoma" pitchFamily="34" charset="0"/>
              <a:ea typeface="Tahoma" pitchFamily="34" charset="0"/>
              <a:cs typeface="Tahoma" pitchFamily="34" charset="0"/>
            </a:endParaRPr>
          </a:p>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Για την </a:t>
            </a:r>
            <a:r>
              <a:rPr lang="en-US" dirty="0">
                <a:solidFill>
                  <a:srgbClr val="336699"/>
                </a:solidFill>
                <a:latin typeface="Tahoma" pitchFamily="34" charset="0"/>
                <a:ea typeface="Tahoma" pitchFamily="34" charset="0"/>
                <a:cs typeface="Tahoma" pitchFamily="34" charset="0"/>
              </a:rPr>
              <a:t>PMF </a:t>
            </a:r>
            <a:r>
              <a:rPr lang="el-GR" dirty="0">
                <a:solidFill>
                  <a:srgbClr val="336699"/>
                </a:solidFill>
                <a:latin typeface="Tahoma" pitchFamily="34" charset="0"/>
                <a:ea typeface="Tahoma" pitchFamily="34" charset="0"/>
                <a:cs typeface="Tahoma" pitchFamily="34" charset="0"/>
              </a:rPr>
              <a:t>η περιοχή του αέρα είναι σχετικά ασταθής και μπορεί να βελτιωθεί με μικρή αύξηση της γωνίας της σφήνας (</a:t>
            </a:r>
            <a:r>
              <a:rPr lang="el-GR" dirty="0" err="1">
                <a:solidFill>
                  <a:srgbClr val="336699"/>
                </a:solidFill>
                <a:latin typeface="Tahoma" pitchFamily="34" charset="0"/>
                <a:ea typeface="Tahoma" pitchFamily="34" charset="0"/>
                <a:cs typeface="Tahoma" pitchFamily="34" charset="0"/>
              </a:rPr>
              <a:t>deflector</a:t>
            </a:r>
            <a:r>
              <a:rPr lang="el-GR" dirty="0">
                <a:solidFill>
                  <a:srgbClr val="336699"/>
                </a:solidFill>
                <a:latin typeface="Tahoma" pitchFamily="34" charset="0"/>
                <a:ea typeface="Tahoma" pitchFamily="34" charset="0"/>
                <a:cs typeface="Tahoma" pitchFamily="34" charset="0"/>
              </a:rPr>
              <a:t>). </a:t>
            </a:r>
          </a:p>
          <a:p>
            <a:pPr fontAlgn="base">
              <a:lnSpc>
                <a:spcPct val="110000"/>
              </a:lnSpc>
              <a:spcAft>
                <a:spcPts val="1200"/>
              </a:spcAft>
            </a:pPr>
            <a:endParaRPr lang="el-GR" dirty="0">
              <a:solidFill>
                <a:srgbClr val="336699"/>
              </a:solidFill>
              <a:latin typeface="Tahoma" pitchFamily="34" charset="0"/>
              <a:ea typeface="Tahoma" pitchFamily="34" charset="0"/>
              <a:cs typeface="Tahoma" pitchFamily="34" charset="0"/>
            </a:endParaRPr>
          </a:p>
        </p:txBody>
      </p:sp>
      <p:sp>
        <p:nvSpPr>
          <p:cNvPr id="20" name="Content Placeholder 4"/>
          <p:cNvSpPr txBox="1">
            <a:spLocks/>
          </p:cNvSpPr>
          <p:nvPr/>
        </p:nvSpPr>
        <p:spPr bwMode="auto">
          <a:xfrm>
            <a:off x="4648200" y="3429000"/>
            <a:ext cx="2590800" cy="457200"/>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algn="ctr" eaLnBrk="0" fontAlgn="base" hangingPunct="0">
              <a:spcBef>
                <a:spcPct val="20000"/>
              </a:spcBef>
              <a:spcAft>
                <a:spcPct val="0"/>
              </a:spcAft>
              <a:defRPr/>
            </a:pPr>
            <a:r>
              <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μήκος </a:t>
            </a:r>
            <a:r>
              <a:rPr lang="en-US"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a:t>
            </a:r>
            <a:r>
              <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επανακόλλησης</a:t>
            </a:r>
            <a:r>
              <a:rPr lang="en-US"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a:t>
            </a:r>
            <a:endPar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a:p>
            <a:pPr marL="342900" indent="-342900" algn="ctr" eaLnBrk="0" fontAlgn="base" hangingPunct="0">
              <a:spcBef>
                <a:spcPct val="20000"/>
              </a:spcBef>
              <a:spcAft>
                <a:spcPct val="0"/>
              </a:spcAft>
              <a:defRPr/>
            </a:pPr>
            <a:r>
              <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a:t>
            </a:r>
            <a:r>
              <a:rPr lang="en-US" sz="1400" b="1" dirty="0">
                <a:solidFill>
                  <a:srgbClr val="F79646"/>
                </a:solidFill>
                <a:effectLst>
                  <a:outerShdw blurRad="38100" dist="38100" dir="2700000" algn="tl">
                    <a:srgbClr val="000000">
                      <a:alpha val="43137"/>
                    </a:srgbClr>
                  </a:outerShdw>
                </a:effectLst>
                <a:latin typeface="Tahoma" pitchFamily="34" charset="0"/>
                <a:cs typeface="Tahoma" pitchFamily="34" charset="0"/>
              </a:rPr>
              <a:t>reattachment length)</a:t>
            </a:r>
            <a:endParaRPr lang="el-GR" sz="1400"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14" name="Picture 13">
            <a:extLst>
              <a:ext uri="{FF2B5EF4-FFF2-40B4-BE49-F238E27FC236}">
                <a16:creationId xmlns="" xmlns:a16="http://schemas.microsoft.com/office/drawing/2014/main" id="{2B78A5B2-9E17-43AE-97BD-9A296463973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730" y="79559"/>
            <a:ext cx="2067697" cy="680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0"/>
            <a:ext cx="8229600" cy="762000"/>
          </a:xfrm>
        </p:spPr>
        <p:txBody>
          <a:bodyPr/>
          <a:lstStyle/>
          <a:p>
            <a:pPr eaLnBrk="1" hangingPunct="1">
              <a:defRPr/>
            </a:pPr>
            <a:r>
              <a:rPr lang="en-US" sz="2800" b="1" dirty="0">
                <a:solidFill>
                  <a:srgbClr val="00B0F0"/>
                </a:solidFill>
                <a:effectLst>
                  <a:outerShdw blurRad="38100" dist="38100" dir="2700000" algn="tl">
                    <a:srgbClr val="000000"/>
                  </a:outerShdw>
                </a:effectLst>
              </a:rPr>
              <a:t>Results</a:t>
            </a:r>
            <a:endParaRPr lang="el-GR" sz="2800" b="1" dirty="0">
              <a:solidFill>
                <a:srgbClr val="00B0F0"/>
              </a:solidFill>
              <a:effectLst>
                <a:outerShdw blurRad="38100" dist="38100" dir="2700000" algn="tl">
                  <a:srgbClr val="000000"/>
                </a:outerShdw>
              </a:effectLst>
            </a:endParaRPr>
          </a:p>
        </p:txBody>
      </p:sp>
      <p:sp>
        <p:nvSpPr>
          <p:cNvPr id="24580" name="TextBox 7"/>
          <p:cNvSpPr txBox="1">
            <a:spLocks noChangeArrowheads="1"/>
          </p:cNvSpPr>
          <p:nvPr/>
        </p:nvSpPr>
        <p:spPr bwMode="auto">
          <a:xfrm>
            <a:off x="9906000" y="6248400"/>
            <a:ext cx="647700" cy="584200"/>
          </a:xfrm>
          <a:prstGeom prst="rect">
            <a:avLst/>
          </a:prstGeom>
          <a:noFill/>
          <a:ln w="9525">
            <a:noFill/>
            <a:miter lim="800000"/>
            <a:headEnd/>
            <a:tailEnd/>
          </a:ln>
        </p:spPr>
        <p:txBody>
          <a:bodyPr>
            <a:spAutoFit/>
          </a:bodyPr>
          <a:lstStyle/>
          <a:p>
            <a:pPr algn="r" fontAlgn="base">
              <a:spcBef>
                <a:spcPct val="0"/>
              </a:spcBef>
              <a:spcAft>
                <a:spcPct val="0"/>
              </a:spcAft>
            </a:pPr>
            <a:fld id="{A4016580-6652-4D82-89F3-D085F38C09C4}" type="slidenum">
              <a:rPr lang="el-GR" sz="3200">
                <a:solidFill>
                  <a:srgbClr val="00B0F0"/>
                </a:solidFill>
                <a:latin typeface="Arial" charset="0"/>
              </a:rPr>
              <a:pPr algn="r" fontAlgn="base">
                <a:spcBef>
                  <a:spcPct val="0"/>
                </a:spcBef>
                <a:spcAft>
                  <a:spcPct val="0"/>
                </a:spcAft>
              </a:pPr>
              <a:t>28</a:t>
            </a:fld>
            <a:endParaRPr lang="en-US" sz="3200">
              <a:solidFill>
                <a:srgbClr val="00B0F0"/>
              </a:solidFill>
              <a:latin typeface="Arial" charset="0"/>
            </a:endParaRPr>
          </a:p>
        </p:txBody>
      </p:sp>
      <p:sp>
        <p:nvSpPr>
          <p:cNvPr id="7" name="Content Placeholder 4"/>
          <p:cNvSpPr txBox="1">
            <a:spLocks/>
          </p:cNvSpPr>
          <p:nvPr/>
        </p:nvSpPr>
        <p:spPr bwMode="auto">
          <a:xfrm>
            <a:off x="1905001" y="682334"/>
            <a:ext cx="7391400" cy="3952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lstStyle/>
          <a:p>
            <a:pPr marL="342900" indent="-342900" eaLnBrk="0" fontAlgn="base" hangingPunct="0">
              <a:spcBef>
                <a:spcPct val="20000"/>
              </a:spcBef>
              <a:spcAft>
                <a:spcPct val="0"/>
              </a:spcAft>
              <a:defRPr/>
            </a:pPr>
            <a:r>
              <a:rPr lang="en-US" b="1" dirty="0">
                <a:solidFill>
                  <a:srgbClr val="F79646"/>
                </a:solidFill>
                <a:effectLst>
                  <a:outerShdw blurRad="38100" dist="38100" dir="2700000" algn="tl">
                    <a:srgbClr val="000000">
                      <a:alpha val="43137"/>
                    </a:srgbClr>
                  </a:outerShdw>
                </a:effectLst>
                <a:latin typeface="Tahoma" pitchFamily="34" charset="0"/>
                <a:cs typeface="Tahoma" pitchFamily="34" charset="0"/>
              </a:rPr>
              <a:t>Flip Bucket and Dissipation Basin</a:t>
            </a:r>
            <a:endParaRPr lang="el-GR" b="1" dirty="0">
              <a:solidFill>
                <a:srgbClr val="F79646"/>
              </a:solidFill>
              <a:effectLst>
                <a:outerShdw blurRad="38100" dist="38100" dir="2700000" algn="tl">
                  <a:srgbClr val="000000">
                    <a:alpha val="43137"/>
                  </a:srgbClr>
                </a:outerShdw>
              </a:effectLst>
              <a:latin typeface="Tahoma" pitchFamily="34" charset="0"/>
              <a:cs typeface="Tahoma" pitchFamily="34" charset="0"/>
            </a:endParaRPr>
          </a:p>
        </p:txBody>
      </p:sp>
      <p:pic>
        <p:nvPicPr>
          <p:cNvPr id="9" name="8 - Εικόνα"/>
          <p:cNvPicPr/>
          <p:nvPr/>
        </p:nvPicPr>
        <p:blipFill>
          <a:blip r:embed="rId3" cstate="print"/>
          <a:srcRect l="1375" t="2725" r="2151" b="41870"/>
          <a:stretch>
            <a:fillRect/>
          </a:stretch>
        </p:blipFill>
        <p:spPr bwMode="auto">
          <a:xfrm>
            <a:off x="1905001" y="2464713"/>
            <a:ext cx="8151667" cy="3200400"/>
          </a:xfrm>
          <a:prstGeom prst="rect">
            <a:avLst/>
          </a:prstGeom>
          <a:ln>
            <a:noFill/>
          </a:ln>
          <a:effectLst>
            <a:outerShdw blurRad="292100" dist="139700" dir="2700000" algn="tl" rotWithShape="0">
              <a:srgbClr val="333333">
                <a:alpha val="65000"/>
              </a:srgbClr>
            </a:outerShdw>
          </a:effectLst>
        </p:spPr>
      </p:pic>
      <p:sp>
        <p:nvSpPr>
          <p:cNvPr id="11" name="10 - Ορθογώνιο"/>
          <p:cNvSpPr/>
          <p:nvPr/>
        </p:nvSpPr>
        <p:spPr>
          <a:xfrm>
            <a:off x="1676400" y="1079899"/>
            <a:ext cx="8915400" cy="1311128"/>
          </a:xfrm>
          <a:prstGeom prst="rect">
            <a:avLst/>
          </a:prstGeom>
        </p:spPr>
        <p:txBody>
          <a:bodyPr wrap="square">
            <a:spAutoFit/>
          </a:bodyPr>
          <a:lstStyle/>
          <a:p>
            <a:pPr fontAlgn="base">
              <a:lnSpc>
                <a:spcPct val="110000"/>
              </a:lnSpc>
              <a:spcAft>
                <a:spcPts val="1200"/>
              </a:spcAft>
            </a:pPr>
            <a:r>
              <a:rPr lang="el-GR" dirty="0">
                <a:solidFill>
                  <a:srgbClr val="336699"/>
                </a:solidFill>
                <a:latin typeface="Tahoma" pitchFamily="34" charset="0"/>
                <a:ea typeface="Tahoma" pitchFamily="34" charset="0"/>
                <a:cs typeface="Tahoma" pitchFamily="34" charset="0"/>
              </a:rPr>
              <a:t>Για όλη την κλίμακα των παροχών ο κάδος εκτίναξης δημιουργεί φλέβα εκτίναξης που προσπίπτει μέσα στην σχεδιαζόμενη λεκάνη αποτόνωσης. του υπερχειλιστή. Για την μέγιστη παροχή η πρόσπτωση γίνεται μεταξύ του πυθμένα και του κατάντη πρανούς</a:t>
            </a:r>
            <a:r>
              <a:rPr lang="en-US" dirty="0">
                <a:solidFill>
                  <a:srgbClr val="336699"/>
                </a:solidFill>
                <a:latin typeface="Tahoma" pitchFamily="34" charset="0"/>
                <a:ea typeface="Tahoma" pitchFamily="34" charset="0"/>
                <a:cs typeface="Tahoma" pitchFamily="34" charset="0"/>
              </a:rPr>
              <a:t>, </a:t>
            </a:r>
            <a:r>
              <a:rPr lang="el-GR" dirty="0">
                <a:solidFill>
                  <a:srgbClr val="336699"/>
                </a:solidFill>
                <a:latin typeface="Tahoma" pitchFamily="34" charset="0"/>
                <a:ea typeface="Tahoma" pitchFamily="34" charset="0"/>
                <a:cs typeface="Tahoma" pitchFamily="34" charset="0"/>
              </a:rPr>
              <a:t>ωστόσο μία μικρή επιμήκυνση της λεκάνης είναι επιθυμητή για λόγους ασφάλειας. </a:t>
            </a:r>
          </a:p>
        </p:txBody>
      </p:sp>
      <p:sp>
        <p:nvSpPr>
          <p:cNvPr id="13" name="Rectangle 2"/>
          <p:cNvSpPr>
            <a:spLocks noChangeArrowheads="1"/>
          </p:cNvSpPr>
          <p:nvPr/>
        </p:nvSpPr>
        <p:spPr bwMode="auto">
          <a:xfrm>
            <a:off x="1600200" y="5741314"/>
            <a:ext cx="84582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ctr" eaLnBrk="0" fontAlgn="base" hangingPunct="0">
              <a:spcBef>
                <a:spcPct val="0"/>
              </a:spcBef>
              <a:spcAft>
                <a:spcPct val="0"/>
              </a:spcAft>
            </a:pPr>
            <a:r>
              <a:rPr lang="el-GR" sz="1100" b="1" dirty="0">
                <a:solidFill>
                  <a:prstClr val="black"/>
                </a:solidFill>
                <a:latin typeface="Tahoma" pitchFamily="34" charset="0"/>
                <a:ea typeface="Tahoma" pitchFamily="34" charset="0"/>
                <a:cs typeface="Tahoma" pitchFamily="34" charset="0"/>
              </a:rPr>
              <a:t>Άποψη του υδάτινης φλέβας από τον κάδο εκτίναξης και πρόσπτωση στην λεκάνη αποτόνωσης</a:t>
            </a:r>
            <a:r>
              <a:rPr lang="en-US" sz="1100" b="1" dirty="0">
                <a:solidFill>
                  <a:prstClr val="black"/>
                </a:solidFill>
                <a:latin typeface="Tahoma" pitchFamily="34" charset="0"/>
                <a:ea typeface="Tahoma" pitchFamily="34" charset="0"/>
                <a:cs typeface="Tahoma" pitchFamily="34" charset="0"/>
              </a:rPr>
              <a:t> </a:t>
            </a:r>
            <a:r>
              <a:rPr lang="el-GR" sz="1100" b="1" dirty="0">
                <a:solidFill>
                  <a:prstClr val="black"/>
                </a:solidFill>
                <a:latin typeface="Tahoma" pitchFamily="34" charset="0"/>
                <a:ea typeface="Tahoma" pitchFamily="34" charset="0"/>
                <a:cs typeface="Tahoma" pitchFamily="34" charset="0"/>
              </a:rPr>
              <a:t>για την παροχή PMF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ομ</a:t>
            </a:r>
            <a:r>
              <a:rPr lang="el-GR" sz="1100" b="1" baseline="-25000" dirty="0">
                <a:solidFill>
                  <a:prstClr val="black"/>
                </a:solidFill>
                <a:latin typeface="Tahoma" pitchFamily="34" charset="0"/>
                <a:ea typeface="Tahoma" pitchFamily="34" charset="0"/>
                <a:cs typeface="Tahoma" pitchFamily="34" charset="0"/>
              </a:rPr>
              <a:t> </a:t>
            </a:r>
            <a:r>
              <a:rPr lang="el-GR" sz="1100" b="1" dirty="0">
                <a:solidFill>
                  <a:prstClr val="black"/>
                </a:solidFill>
                <a:latin typeface="Tahoma" pitchFamily="34" charset="0"/>
                <a:ea typeface="Tahoma" pitchFamily="34" charset="0"/>
                <a:cs typeface="Tahoma" pitchFamily="34" charset="0"/>
              </a:rPr>
              <a:t>=68.30 l/s, </a:t>
            </a:r>
            <a:r>
              <a:rPr lang="el-GR" sz="1100" b="1" dirty="0" err="1">
                <a:solidFill>
                  <a:prstClr val="black"/>
                </a:solidFill>
                <a:latin typeface="Tahoma" pitchFamily="34" charset="0"/>
                <a:ea typeface="Tahoma" pitchFamily="34" charset="0"/>
                <a:cs typeface="Tahoma" pitchFamily="34" charset="0"/>
              </a:rPr>
              <a:t>Q</a:t>
            </a:r>
            <a:r>
              <a:rPr lang="el-GR" sz="1100" b="1" baseline="-25000" dirty="0" err="1">
                <a:solidFill>
                  <a:prstClr val="black"/>
                </a:solidFill>
                <a:latin typeface="Tahoma" pitchFamily="34" charset="0"/>
                <a:ea typeface="Tahoma" pitchFamily="34" charset="0"/>
                <a:cs typeface="Tahoma" pitchFamily="34" charset="0"/>
              </a:rPr>
              <a:t>πρ</a:t>
            </a:r>
            <a:r>
              <a:rPr lang="el-GR" sz="1100" b="1" dirty="0">
                <a:solidFill>
                  <a:prstClr val="black"/>
                </a:solidFill>
                <a:latin typeface="Tahoma" pitchFamily="34" charset="0"/>
                <a:ea typeface="Tahoma" pitchFamily="34" charset="0"/>
                <a:cs typeface="Tahoma" pitchFamily="34" charset="0"/>
              </a:rPr>
              <a:t> =1207 m</a:t>
            </a:r>
            <a:r>
              <a:rPr lang="el-GR" sz="1100" b="1" baseline="30000" dirty="0">
                <a:solidFill>
                  <a:prstClr val="black"/>
                </a:solidFill>
                <a:latin typeface="Tahoma" pitchFamily="34" charset="0"/>
                <a:ea typeface="Tahoma" pitchFamily="34" charset="0"/>
                <a:cs typeface="Tahoma" pitchFamily="34" charset="0"/>
              </a:rPr>
              <a:t>3</a:t>
            </a:r>
            <a:r>
              <a:rPr lang="el-GR" sz="1100" b="1" dirty="0">
                <a:solidFill>
                  <a:prstClr val="black"/>
                </a:solidFill>
                <a:latin typeface="Tahoma" pitchFamily="34" charset="0"/>
                <a:ea typeface="Tahoma" pitchFamily="34" charset="0"/>
                <a:cs typeface="Tahoma" pitchFamily="34" charset="0"/>
              </a:rPr>
              <a:t>/s)</a:t>
            </a:r>
          </a:p>
        </p:txBody>
      </p:sp>
      <p:pic>
        <p:nvPicPr>
          <p:cNvPr id="8" name="Picture 7">
            <a:extLst>
              <a:ext uri="{FF2B5EF4-FFF2-40B4-BE49-F238E27FC236}">
                <a16:creationId xmlns="" xmlns:a16="http://schemas.microsoft.com/office/drawing/2014/main" id="{63BA8A93-24A8-4126-9281-A7FA3D7F24B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730" y="79559"/>
            <a:ext cx="2067697" cy="68016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 xmlns:a16="http://schemas.microsoft.com/office/drawing/2014/main" id="{C4DFD57C-2808-47FF-8BA6-BF4E6496EBC3}"/>
              </a:ext>
            </a:extLst>
          </p:cNvPr>
          <p:cNvSpPr/>
          <p:nvPr/>
        </p:nvSpPr>
        <p:spPr>
          <a:xfrm>
            <a:off x="886691" y="2726014"/>
            <a:ext cx="10417233" cy="1340549"/>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Ορθογώνιο 8">
            <a:extLst>
              <a:ext uri="{FF2B5EF4-FFF2-40B4-BE49-F238E27FC236}">
                <a16:creationId xmlns="" xmlns:a16="http://schemas.microsoft.com/office/drawing/2014/main" id="{09531D4B-1EA0-4F0B-AC4D-8DCCA375C7C6}"/>
              </a:ext>
            </a:extLst>
          </p:cNvPr>
          <p:cNvSpPr/>
          <p:nvPr/>
        </p:nvSpPr>
        <p:spPr>
          <a:xfrm>
            <a:off x="969817" y="2858106"/>
            <a:ext cx="1034472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 real time monitoring</a:t>
            </a:r>
            <a:r>
              <a:rPr kumimoji="0" lang="el-GR"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and leakage detection and reduction system in water distribution networks</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Ορθογώνιο 2">
            <a:extLst>
              <a:ext uri="{FF2B5EF4-FFF2-40B4-BE49-F238E27FC236}">
                <a16:creationId xmlns="" xmlns:a16="http://schemas.microsoft.com/office/drawing/2014/main" id="{174FF171-2DE2-4A8B-BA3D-030C8892EBE5}"/>
              </a:ext>
            </a:extLst>
          </p:cNvPr>
          <p:cNvSpPr/>
          <p:nvPr/>
        </p:nvSpPr>
        <p:spPr>
          <a:xfrm>
            <a:off x="6914363" y="4390378"/>
            <a:ext cx="496030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AUTH Research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Prof. Panagiotis </a:t>
            </a:r>
            <a:r>
              <a:rPr kumimoji="0" lang="en-US" sz="2200" b="0" i="0" u="none" strike="noStrike" kern="1200" cap="none" spc="0" normalizeH="0" baseline="0" noProof="0" dirty="0" err="1">
                <a:ln>
                  <a:noFill/>
                </a:ln>
                <a:solidFill>
                  <a:srgbClr val="002060"/>
                </a:solidFill>
                <a:effectLst/>
                <a:uLnTx/>
                <a:uFillTx/>
                <a:latin typeface="Calibri" panose="020F0502020204030204"/>
                <a:ea typeface="Calibri" panose="020F0502020204030204" pitchFamily="34" charset="0"/>
                <a:cs typeface="+mn-cs"/>
              </a:rPr>
              <a:t>Prinos</a:t>
            </a:r>
            <a:endParaRPr kumimoji="0" lang="el-GR" sz="22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Dr. </a:t>
            </a: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Panagiota</a:t>
            </a: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Galiatsatou</a:t>
            </a:r>
            <a:endPar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Dr. Dimitrios Malamataris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Philippos</a:t>
            </a: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Ganoulis</a:t>
            </a: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M.Sc</a:t>
            </a: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Aggelos</a:t>
            </a:r>
            <a:r>
              <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_tradnl" sz="2200" b="0" i="0" u="none" strike="noStrike" kern="1200" cap="none" spc="0" normalizeH="0" baseline="0" noProof="0" dirty="0" err="1">
                <a:ln>
                  <a:noFill/>
                </a:ln>
                <a:solidFill>
                  <a:srgbClr val="002060"/>
                </a:solidFill>
                <a:effectLst/>
                <a:uLnTx/>
                <a:uFillTx/>
                <a:latin typeface="Calibri" panose="020F0502020204030204"/>
                <a:ea typeface="+mn-ea"/>
                <a:cs typeface="+mn-cs"/>
              </a:rPr>
              <a:t>Kokkinos</a:t>
            </a:r>
            <a:endParaRPr kumimoji="0" lang="es-ES_tradnl"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Θέση αριθμού διαφάνειας 1">
            <a:extLst>
              <a:ext uri="{FF2B5EF4-FFF2-40B4-BE49-F238E27FC236}">
                <a16:creationId xmlns="" xmlns:a16="http://schemas.microsoft.com/office/drawing/2014/main" id="{CC326FCF-FD43-4FB7-82AB-72FE27283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89CF8-83A8-44BD-813A-E86FFCC463BD}"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Εικόνα 9">
            <a:extLst>
              <a:ext uri="{FF2B5EF4-FFF2-40B4-BE49-F238E27FC236}">
                <a16:creationId xmlns="" xmlns:a16="http://schemas.microsoft.com/office/drawing/2014/main" id="{5368F94F-238B-4C8D-921A-B607CFC2E6C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87591" y="937298"/>
            <a:ext cx="6909180" cy="1057968"/>
          </a:xfrm>
          <a:prstGeom prst="rect">
            <a:avLst/>
          </a:prstGeom>
        </p:spPr>
      </p:pic>
      <p:pic>
        <p:nvPicPr>
          <p:cNvPr id="11" name="Εικόνα 10">
            <a:extLst>
              <a:ext uri="{FF2B5EF4-FFF2-40B4-BE49-F238E27FC236}">
                <a16:creationId xmlns="" xmlns:a16="http://schemas.microsoft.com/office/drawing/2014/main" id="{10C76418-E033-46D0-B63F-432E72F5C272}"/>
              </a:ext>
            </a:extLst>
          </p:cNvPr>
          <p:cNvPicPr>
            <a:picLocks noChangeAspect="1"/>
          </p:cNvPicPr>
          <p:nvPr/>
        </p:nvPicPr>
        <p:blipFill rotWithShape="1">
          <a:blip r:embed="rId4" cstate="print"/>
          <a:srcRect t="83721" r="76385" b="-3682"/>
          <a:stretch/>
        </p:blipFill>
        <p:spPr>
          <a:xfrm>
            <a:off x="2804595" y="2037690"/>
            <a:ext cx="1468148" cy="284673"/>
          </a:xfrm>
          <a:prstGeom prst="rect">
            <a:avLst/>
          </a:prstGeom>
        </p:spPr>
      </p:pic>
      <p:pic>
        <p:nvPicPr>
          <p:cNvPr id="13" name="Picture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20701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968841" y="42197"/>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41188" y="998642"/>
            <a:ext cx="11829535" cy="1569660"/>
          </a:xfrm>
          <a:prstGeom prst="rect">
            <a:avLst/>
          </a:prstGeom>
        </p:spPr>
        <p:txBody>
          <a:bodyPr wrap="square">
            <a:spAutoFit/>
          </a:bodyPr>
          <a:lstStyle/>
          <a:p>
            <a:r>
              <a:rPr lang="en-US" sz="2400" b="1" dirty="0"/>
              <a:t>Educational and Research Subjects of Laboratory </a:t>
            </a:r>
          </a:p>
          <a:p>
            <a:endParaRPr lang="en-US" dirty="0"/>
          </a:p>
          <a:p>
            <a:r>
              <a:rPr lang="en-US" dirty="0"/>
              <a:t>Fluid Mechanics, Experimental and Computational Fluid Mechanics, Turbulent flows, Theory and Models of turbulence, Unsteady flows, Hydraulics of closed conduits and open channels, </a:t>
            </a:r>
            <a:r>
              <a:rPr lang="en-US" dirty="0" err="1"/>
              <a:t>Hydrometry</a:t>
            </a:r>
            <a:r>
              <a:rPr lang="en-US" dirty="0"/>
              <a:t> and Hydraulic models, Environmental Hydraulics, Urban Hydraulics, Water supply and sewerage networks</a:t>
            </a:r>
            <a:endParaRPr lang="el-GR" dirty="0"/>
          </a:p>
        </p:txBody>
      </p:sp>
      <p:sp>
        <p:nvSpPr>
          <p:cNvPr id="9" name="Rectangle 8"/>
          <p:cNvSpPr/>
          <p:nvPr/>
        </p:nvSpPr>
        <p:spPr>
          <a:xfrm>
            <a:off x="41188" y="2624787"/>
            <a:ext cx="12150812" cy="4616648"/>
          </a:xfrm>
          <a:prstGeom prst="rect">
            <a:avLst/>
          </a:prstGeom>
        </p:spPr>
        <p:txBody>
          <a:bodyPr wrap="square">
            <a:spAutoFit/>
          </a:bodyPr>
          <a:lstStyle/>
          <a:p>
            <a:r>
              <a:rPr lang="en-US" sz="2400" b="1" dirty="0"/>
              <a:t>Educational activity</a:t>
            </a:r>
          </a:p>
          <a:p>
            <a:r>
              <a:rPr lang="en-US" dirty="0">
                <a:solidFill>
                  <a:srgbClr val="0070C0"/>
                </a:solidFill>
              </a:rPr>
              <a:t>Teaching of compulsory and elective compulsory courses</a:t>
            </a:r>
          </a:p>
          <a:p>
            <a:endParaRPr lang="en-US" dirty="0"/>
          </a:p>
          <a:p>
            <a:r>
              <a:rPr lang="en-US" dirty="0"/>
              <a:t>Fluid Mechanics (3</a:t>
            </a:r>
            <a:r>
              <a:rPr lang="el-GR" dirty="0"/>
              <a:t>ο </a:t>
            </a:r>
            <a:r>
              <a:rPr lang="en-US" dirty="0"/>
              <a:t>semester),  Hydraulics (4</a:t>
            </a:r>
            <a:r>
              <a:rPr lang="el-GR" dirty="0"/>
              <a:t>ο </a:t>
            </a:r>
            <a:r>
              <a:rPr lang="en-US" dirty="0"/>
              <a:t>semester), Water Supply and Sewerage (5th semester)</a:t>
            </a:r>
          </a:p>
          <a:p>
            <a:r>
              <a:rPr lang="en-US" dirty="0"/>
              <a:t>Design of Water supply and Sewerage systems (8th semester)</a:t>
            </a:r>
          </a:p>
          <a:p>
            <a:endParaRPr lang="en-US" dirty="0"/>
          </a:p>
          <a:p>
            <a:r>
              <a:rPr lang="en-US" dirty="0">
                <a:solidFill>
                  <a:srgbClr val="0070C0"/>
                </a:solidFill>
              </a:rPr>
              <a:t>Teaching of elective courses </a:t>
            </a:r>
          </a:p>
          <a:p>
            <a:r>
              <a:rPr lang="en-US" dirty="0"/>
              <a:t>Numerical Methods in Hydraulics and Hydraulic Facilities (8</a:t>
            </a:r>
            <a:r>
              <a:rPr lang="el-GR" dirty="0"/>
              <a:t>ο </a:t>
            </a:r>
            <a:r>
              <a:rPr lang="en-US" dirty="0"/>
              <a:t>semester)</a:t>
            </a:r>
          </a:p>
          <a:p>
            <a:r>
              <a:rPr lang="en-US" dirty="0"/>
              <a:t>Hydraulics of open channels and rivers (8</a:t>
            </a:r>
            <a:r>
              <a:rPr lang="en-US" baseline="30000" dirty="0"/>
              <a:t>th</a:t>
            </a:r>
            <a:r>
              <a:rPr lang="en-US" dirty="0"/>
              <a:t> semester)</a:t>
            </a:r>
          </a:p>
          <a:p>
            <a:r>
              <a:rPr lang="en-US" dirty="0"/>
              <a:t>Design and Construction of Dams (9</a:t>
            </a:r>
            <a:r>
              <a:rPr lang="en-US" baseline="30000" dirty="0"/>
              <a:t>th</a:t>
            </a:r>
            <a:r>
              <a:rPr lang="en-US" dirty="0"/>
              <a:t> semester)</a:t>
            </a:r>
          </a:p>
          <a:p>
            <a:r>
              <a:rPr lang="en-US" dirty="0"/>
              <a:t>Natural Hazards and Risk Management (9</a:t>
            </a:r>
            <a:r>
              <a:rPr lang="en-US" baseline="30000" dirty="0"/>
              <a:t>th</a:t>
            </a:r>
            <a:r>
              <a:rPr lang="en-US" dirty="0"/>
              <a:t> semester)</a:t>
            </a:r>
          </a:p>
          <a:p>
            <a:r>
              <a:rPr lang="en-US" dirty="0" err="1"/>
              <a:t>Hydrometry</a:t>
            </a:r>
            <a:r>
              <a:rPr lang="en-US" dirty="0"/>
              <a:t> and Hydraulic Models (9</a:t>
            </a:r>
            <a:r>
              <a:rPr lang="el-GR" dirty="0"/>
              <a:t>ο </a:t>
            </a:r>
            <a:r>
              <a:rPr lang="en-US" dirty="0"/>
              <a:t>semester),  </a:t>
            </a:r>
          </a:p>
          <a:p>
            <a:r>
              <a:rPr lang="en-US" dirty="0"/>
              <a:t>Unsteady flows (9</a:t>
            </a:r>
            <a:r>
              <a:rPr lang="el-GR" dirty="0"/>
              <a:t>ο </a:t>
            </a:r>
            <a:r>
              <a:rPr lang="en-US" dirty="0"/>
              <a:t>semester)</a:t>
            </a:r>
          </a:p>
          <a:p>
            <a:endParaRPr lang="en-US" dirty="0"/>
          </a:p>
          <a:p>
            <a:r>
              <a:rPr lang="en-US" dirty="0">
                <a:solidFill>
                  <a:srgbClr val="0070C0"/>
                </a:solidFill>
              </a:rPr>
              <a:t>Laboratory exercises</a:t>
            </a:r>
          </a:p>
          <a:p>
            <a:r>
              <a:rPr lang="en-US" dirty="0"/>
              <a:t>Hydraulics (4</a:t>
            </a:r>
            <a:r>
              <a:rPr lang="el-GR" dirty="0"/>
              <a:t>ο </a:t>
            </a:r>
            <a:r>
              <a:rPr lang="en-US" dirty="0"/>
              <a:t>semester),  </a:t>
            </a:r>
            <a:r>
              <a:rPr lang="en-US" dirty="0" err="1"/>
              <a:t>Hydrometry</a:t>
            </a:r>
            <a:r>
              <a:rPr lang="en-US" dirty="0"/>
              <a:t> and Hydraulic Models (9</a:t>
            </a:r>
            <a:r>
              <a:rPr lang="el-GR" dirty="0"/>
              <a:t>ο </a:t>
            </a:r>
            <a:r>
              <a:rPr lang="en-US" dirty="0"/>
              <a:t>semester)</a:t>
            </a:r>
            <a:endParaRPr lang="el-GR" dirty="0"/>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188" y="21882"/>
            <a:ext cx="2067697" cy="680164"/>
          </a:xfrm>
          <a:prstGeom prst="rect">
            <a:avLst/>
          </a:prstGeom>
        </p:spPr>
      </p:pic>
    </p:spTree>
    <p:extLst>
      <p:ext uri="{BB962C8B-B14F-4D97-AF65-F5344CB8AC3E}">
        <p14:creationId xmlns="" xmlns:p14="http://schemas.microsoft.com/office/powerpoint/2010/main" val="3957588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3753C385-4C97-425E-BCE3-1DCBBBDE8D2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88977" y="627815"/>
            <a:ext cx="4778440" cy="5328525"/>
          </a:xfrm>
          <a:prstGeom prst="rect">
            <a:avLst/>
          </a:prstGeom>
        </p:spPr>
      </p:pic>
      <p:pic>
        <p:nvPicPr>
          <p:cNvPr id="7" name="Εικόνα 6">
            <a:extLst>
              <a:ext uri="{FF2B5EF4-FFF2-40B4-BE49-F238E27FC236}">
                <a16:creationId xmlns="" xmlns:a16="http://schemas.microsoft.com/office/drawing/2014/main" id="{2B06D703-0247-4483-AD34-0D297A0CBC89}"/>
              </a:ext>
            </a:extLst>
          </p:cNvPr>
          <p:cNvPicPr>
            <a:picLocks noChangeAspect="1"/>
          </p:cNvPicPr>
          <p:nvPr/>
        </p:nvPicPr>
        <p:blipFill>
          <a:blip r:embed="rId4" cstate="print"/>
          <a:stretch>
            <a:fillRect/>
          </a:stretch>
        </p:blipFill>
        <p:spPr>
          <a:xfrm>
            <a:off x="7504215" y="2714969"/>
            <a:ext cx="2291137" cy="1614281"/>
          </a:xfrm>
          <a:prstGeom prst="rect">
            <a:avLst/>
          </a:prstGeom>
        </p:spPr>
      </p:pic>
      <p:pic>
        <p:nvPicPr>
          <p:cNvPr id="2" name="Εικόνα 1">
            <a:extLst>
              <a:ext uri="{FF2B5EF4-FFF2-40B4-BE49-F238E27FC236}">
                <a16:creationId xmlns="" xmlns:a16="http://schemas.microsoft.com/office/drawing/2014/main" id="{E62156E5-A9C9-451D-A004-28D0B250AF3B}"/>
              </a:ext>
            </a:extLst>
          </p:cNvPr>
          <p:cNvPicPr>
            <a:picLocks noChangeAspect="1"/>
          </p:cNvPicPr>
          <p:nvPr/>
        </p:nvPicPr>
        <p:blipFill>
          <a:blip r:embed="rId5" cstate="print"/>
          <a:stretch>
            <a:fillRect/>
          </a:stretch>
        </p:blipFill>
        <p:spPr>
          <a:xfrm>
            <a:off x="7356625" y="4976705"/>
            <a:ext cx="1260000" cy="758705"/>
          </a:xfrm>
          <a:prstGeom prst="rect">
            <a:avLst/>
          </a:prstGeom>
        </p:spPr>
      </p:pic>
      <p:sp>
        <p:nvSpPr>
          <p:cNvPr id="8" name="Ορθογώνιο 7">
            <a:extLst>
              <a:ext uri="{FF2B5EF4-FFF2-40B4-BE49-F238E27FC236}">
                <a16:creationId xmlns="" xmlns:a16="http://schemas.microsoft.com/office/drawing/2014/main" id="{336D2A6B-4B25-446F-8523-9C60401FEA52}"/>
              </a:ext>
            </a:extLst>
          </p:cNvPr>
          <p:cNvSpPr/>
          <p:nvPr/>
        </p:nvSpPr>
        <p:spPr>
          <a:xfrm>
            <a:off x="2066795" y="39526"/>
            <a:ext cx="772855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The study area in the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Prespes</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Municipality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Ευθεία γραμμή σύνδεσης 8">
            <a:extLst>
              <a:ext uri="{FF2B5EF4-FFF2-40B4-BE49-F238E27FC236}">
                <a16:creationId xmlns="" xmlns:a16="http://schemas.microsoft.com/office/drawing/2014/main" id="{5207ED52-1284-4D4F-9DB4-4DD18D7A3659}"/>
              </a:ext>
            </a:extLst>
          </p:cNvPr>
          <p:cNvCxnSpPr>
            <a:cxnSpLocks/>
          </p:cNvCxnSpPr>
          <p:nvPr/>
        </p:nvCxnSpPr>
        <p:spPr>
          <a:xfrm>
            <a:off x="0" y="605447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Εικόνα 9">
            <a:extLst>
              <a:ext uri="{FF2B5EF4-FFF2-40B4-BE49-F238E27FC236}">
                <a16:creationId xmlns="" xmlns:a16="http://schemas.microsoft.com/office/drawing/2014/main" id="{9CF9BEA9-ED05-4487-9FDF-1D0EAB92E02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76039" y="6167188"/>
            <a:ext cx="2538128" cy="388651"/>
          </a:xfrm>
          <a:prstGeom prst="rect">
            <a:avLst/>
          </a:prstGeom>
        </p:spPr>
      </p:pic>
      <p:pic>
        <p:nvPicPr>
          <p:cNvPr id="11" name="Εικόνα 10">
            <a:extLst>
              <a:ext uri="{FF2B5EF4-FFF2-40B4-BE49-F238E27FC236}">
                <a16:creationId xmlns="" xmlns:a16="http://schemas.microsoft.com/office/drawing/2014/main" id="{3D4BF6D7-D568-4301-9D16-622DB030D76E}"/>
              </a:ext>
            </a:extLst>
          </p:cNvPr>
          <p:cNvPicPr>
            <a:picLocks noChangeAspect="1"/>
          </p:cNvPicPr>
          <p:nvPr/>
        </p:nvPicPr>
        <p:blipFill rotWithShape="1">
          <a:blip r:embed="rId7" cstate="print"/>
          <a:srcRect t="83721" r="76385" b="-3682"/>
          <a:stretch/>
        </p:blipFill>
        <p:spPr>
          <a:xfrm>
            <a:off x="114159" y="6603531"/>
            <a:ext cx="1116000" cy="216395"/>
          </a:xfrm>
          <a:prstGeom prst="rect">
            <a:avLst/>
          </a:prstGeom>
        </p:spPr>
      </p:pic>
      <p:pic>
        <p:nvPicPr>
          <p:cNvPr id="13" name="Picture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331134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 xmlns:a16="http://schemas.microsoft.com/office/drawing/2014/main" id="{485F3578-E368-4BC7-96FD-7F7E473BDA99}"/>
              </a:ext>
            </a:extLst>
          </p:cNvPr>
          <p:cNvSpPr/>
          <p:nvPr/>
        </p:nvSpPr>
        <p:spPr>
          <a:xfrm>
            <a:off x="1861957" y="166194"/>
            <a:ext cx="97577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The project in the Greek territory consists of these steps…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Ορθογώνιο 8">
            <a:extLst>
              <a:ext uri="{FF2B5EF4-FFF2-40B4-BE49-F238E27FC236}">
                <a16:creationId xmlns="" xmlns:a16="http://schemas.microsoft.com/office/drawing/2014/main" id="{C6AC6069-5623-46E2-8694-537F3BF93BC8}"/>
              </a:ext>
            </a:extLst>
          </p:cNvPr>
          <p:cNvSpPr/>
          <p:nvPr/>
        </p:nvSpPr>
        <p:spPr>
          <a:xfrm>
            <a:off x="300620" y="802123"/>
            <a:ext cx="11574054" cy="43088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WP3: Mapping and modeling of the water networks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Deliverable: 3.2.1 Mapping the water distribution networks </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Obtain all previous relevant studies of the area</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Digitization of all collected data and studies</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Georeferencing all network components and their specifications using GPS equipment</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Introducing all processed data into a Geographical Information System (GIS) software and, additionally, into a design (cad) software </a:t>
            </a:r>
          </a:p>
          <a:p>
            <a:pPr marL="363537"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363537"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Equipment:</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portable system for detecting water network pipes</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topographic GPS high-precision station with its accessories</a:t>
            </a:r>
          </a:p>
        </p:txBody>
      </p:sp>
      <p:cxnSp>
        <p:nvCxnSpPr>
          <p:cNvPr id="7" name="Ευθεία γραμμή σύνδεσης 6">
            <a:extLst>
              <a:ext uri="{FF2B5EF4-FFF2-40B4-BE49-F238E27FC236}">
                <a16:creationId xmlns="" xmlns:a16="http://schemas.microsoft.com/office/drawing/2014/main" id="{6F1E9829-829E-48C0-9B2C-DAF0BEEEF082}"/>
              </a:ext>
            </a:extLst>
          </p:cNvPr>
          <p:cNvCxnSpPr>
            <a:cxnSpLocks/>
          </p:cNvCxnSpPr>
          <p:nvPr/>
        </p:nvCxnSpPr>
        <p:spPr>
          <a:xfrm>
            <a:off x="0" y="605447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Εικόνα 9">
            <a:extLst>
              <a:ext uri="{FF2B5EF4-FFF2-40B4-BE49-F238E27FC236}">
                <a16:creationId xmlns="" xmlns:a16="http://schemas.microsoft.com/office/drawing/2014/main" id="{B13B4093-F092-4610-B8EB-5C3E697A832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039" y="6167188"/>
            <a:ext cx="2538128" cy="388651"/>
          </a:xfrm>
          <a:prstGeom prst="rect">
            <a:avLst/>
          </a:prstGeom>
        </p:spPr>
      </p:pic>
      <p:pic>
        <p:nvPicPr>
          <p:cNvPr id="11" name="Εικόνα 10">
            <a:extLst>
              <a:ext uri="{FF2B5EF4-FFF2-40B4-BE49-F238E27FC236}">
                <a16:creationId xmlns="" xmlns:a16="http://schemas.microsoft.com/office/drawing/2014/main" id="{E892FB33-E9A7-4EF8-B631-64163025367D}"/>
              </a:ext>
            </a:extLst>
          </p:cNvPr>
          <p:cNvPicPr>
            <a:picLocks noChangeAspect="1"/>
          </p:cNvPicPr>
          <p:nvPr/>
        </p:nvPicPr>
        <p:blipFill rotWithShape="1">
          <a:blip r:embed="rId4" cstate="print"/>
          <a:srcRect t="83721" r="76385" b="-3682"/>
          <a:stretch/>
        </p:blipFill>
        <p:spPr>
          <a:xfrm>
            <a:off x="114159" y="6603531"/>
            <a:ext cx="1116000" cy="216395"/>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1239724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 xmlns:a16="http://schemas.microsoft.com/office/drawing/2014/main" id="{485F3578-E368-4BC7-96FD-7F7E473BDA99}"/>
              </a:ext>
            </a:extLst>
          </p:cNvPr>
          <p:cNvSpPr/>
          <p:nvPr/>
        </p:nvSpPr>
        <p:spPr>
          <a:xfrm>
            <a:off x="1990961" y="160554"/>
            <a:ext cx="97577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The project in the Greek territory consists of these steps…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Ορθογώνιο 8">
            <a:extLst>
              <a:ext uri="{FF2B5EF4-FFF2-40B4-BE49-F238E27FC236}">
                <a16:creationId xmlns="" xmlns:a16="http://schemas.microsoft.com/office/drawing/2014/main" id="{C6AC6069-5623-46E2-8694-537F3BF93BC8}"/>
              </a:ext>
            </a:extLst>
          </p:cNvPr>
          <p:cNvSpPr/>
          <p:nvPr/>
        </p:nvSpPr>
        <p:spPr>
          <a:xfrm>
            <a:off x="300620" y="802123"/>
            <a:ext cx="11574054" cy="46474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WP3: Mapping and modeling of the water networks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Deliverable: 3.2.2 Hydraulic modeling of the water distribution networks </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Introduction of the mapped water supply networks in a hydraulic simulation model</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The hydraulic model of each settlement will be calibrated and verified using pressure and supply measurements at specific locations and will be calibrated on a daily basis using measurements obtained from the SCADA system</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Additional hydraulic simulations of each settlement will be carried out including: (a) different water demand scenarios, (b) scenarios of possible failures of the network at different locations, (c) hydraulic strike control for each scenario and settlement, and (d) control of cavitation at the pump positions</a:t>
            </a:r>
          </a:p>
          <a:p>
            <a:pPr marL="70485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The design and existing problems of the networks will be identified and suggestions will be made to address them</a:t>
            </a:r>
          </a:p>
        </p:txBody>
      </p:sp>
      <p:cxnSp>
        <p:nvCxnSpPr>
          <p:cNvPr id="7" name="Ευθεία γραμμή σύνδεσης 6">
            <a:extLst>
              <a:ext uri="{FF2B5EF4-FFF2-40B4-BE49-F238E27FC236}">
                <a16:creationId xmlns="" xmlns:a16="http://schemas.microsoft.com/office/drawing/2014/main" id="{98815C9F-B2EC-4617-BF9A-583E7A923070}"/>
              </a:ext>
            </a:extLst>
          </p:cNvPr>
          <p:cNvCxnSpPr>
            <a:cxnSpLocks/>
          </p:cNvCxnSpPr>
          <p:nvPr/>
        </p:nvCxnSpPr>
        <p:spPr>
          <a:xfrm>
            <a:off x="0" y="605447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Εικόνα 9">
            <a:extLst>
              <a:ext uri="{FF2B5EF4-FFF2-40B4-BE49-F238E27FC236}">
                <a16:creationId xmlns="" xmlns:a16="http://schemas.microsoft.com/office/drawing/2014/main" id="{57F92015-1ABE-4CBA-BB18-86EBB8EA6B9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039" y="6167188"/>
            <a:ext cx="2538128" cy="388651"/>
          </a:xfrm>
          <a:prstGeom prst="rect">
            <a:avLst/>
          </a:prstGeom>
        </p:spPr>
      </p:pic>
      <p:pic>
        <p:nvPicPr>
          <p:cNvPr id="11" name="Εικόνα 10">
            <a:extLst>
              <a:ext uri="{FF2B5EF4-FFF2-40B4-BE49-F238E27FC236}">
                <a16:creationId xmlns="" xmlns:a16="http://schemas.microsoft.com/office/drawing/2014/main" id="{5082FF6D-C743-4465-A6C5-B491EF51A27A}"/>
              </a:ext>
            </a:extLst>
          </p:cNvPr>
          <p:cNvPicPr>
            <a:picLocks noChangeAspect="1"/>
          </p:cNvPicPr>
          <p:nvPr/>
        </p:nvPicPr>
        <p:blipFill rotWithShape="1">
          <a:blip r:embed="rId4" cstate="print"/>
          <a:srcRect t="83721" r="76385" b="-3682"/>
          <a:stretch/>
        </p:blipFill>
        <p:spPr>
          <a:xfrm>
            <a:off x="114159" y="6603531"/>
            <a:ext cx="1116000" cy="216395"/>
          </a:xfrm>
          <a:prstGeom prst="rect">
            <a:avLst/>
          </a:prstGeom>
        </p:spPr>
      </p:pic>
      <p:sp>
        <p:nvSpPr>
          <p:cNvPr id="12" name="Ορθογώνιο 11">
            <a:extLst>
              <a:ext uri="{FF2B5EF4-FFF2-40B4-BE49-F238E27FC236}">
                <a16:creationId xmlns="" xmlns:a16="http://schemas.microsoft.com/office/drawing/2014/main" id="{9A564C07-CB6C-4204-9640-E611B07355B2}"/>
              </a:ext>
            </a:extLst>
          </p:cNvPr>
          <p:cNvSpPr/>
          <p:nvPr/>
        </p:nvSpPr>
        <p:spPr>
          <a:xfrm>
            <a:off x="300620" y="5166688"/>
            <a:ext cx="11574054" cy="769441"/>
          </a:xfrm>
          <a:prstGeom prst="rect">
            <a:avLst/>
          </a:prstGeom>
        </p:spPr>
        <p:txBody>
          <a:bodyPr wrap="square">
            <a:spAutoFit/>
          </a:bodyPr>
          <a:lstStyle/>
          <a:p>
            <a:pPr marL="363537"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Equipment:</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hydraulic water modeling software for the simulation of the water distribution networks</a:t>
            </a:r>
          </a:p>
        </p:txBody>
      </p:sp>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3696843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 xmlns:a16="http://schemas.microsoft.com/office/drawing/2014/main" id="{485F3578-E368-4BC7-96FD-7F7E473BDA99}"/>
              </a:ext>
            </a:extLst>
          </p:cNvPr>
          <p:cNvSpPr/>
          <p:nvPr/>
        </p:nvSpPr>
        <p:spPr>
          <a:xfrm>
            <a:off x="2158314" y="77488"/>
            <a:ext cx="97577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The project in the Greek territory consists of these steps…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Ορθογώνιο 8">
            <a:extLst>
              <a:ext uri="{FF2B5EF4-FFF2-40B4-BE49-F238E27FC236}">
                <a16:creationId xmlns="" xmlns:a16="http://schemas.microsoft.com/office/drawing/2014/main" id="{C6AC6069-5623-46E2-8694-537F3BF93BC8}"/>
              </a:ext>
            </a:extLst>
          </p:cNvPr>
          <p:cNvSpPr/>
          <p:nvPr/>
        </p:nvSpPr>
        <p:spPr>
          <a:xfrm>
            <a:off x="300620" y="835989"/>
            <a:ext cx="11574054" cy="498598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WP4: Flow and pressure monitoring and management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B0F0"/>
                </a:solidFill>
                <a:effectLst/>
                <a:uLnTx/>
                <a:uFillTx/>
                <a:latin typeface="Calibri" panose="020F0502020204030204"/>
                <a:ea typeface="Calibri" panose="020F0502020204030204" pitchFamily="34" charset="0"/>
                <a:cs typeface="+mn-cs"/>
              </a:rPr>
              <a:t>Deliverable: 4.2.1 Installation of water pressure and flow monitoring system </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Designation of different parts of all networks as DMAs – District Metering Areas</a:t>
            </a:r>
          </a:p>
          <a:p>
            <a:pPr marL="714375" marR="0" lvl="0" indent="-350838"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363537"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Equipment (Municipality of Prespes – LB):</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collection and control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centre</a:t>
            </a: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will be developed in the Municipality of Prespes. The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centre</a:t>
            </a: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consists the base of the whole tele-control system and it is going to be used in order to collect, process and save the measured data </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5 electric valves will be placed at pumps to ensure the automated and remote control of the water flowrate at pumps</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5 energy consumption sensors will be placed at the pumps</a:t>
            </a:r>
          </a:p>
          <a:p>
            <a:pPr marL="706437"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5 measurement transmitters will be placed at the pump locations to transmit the measurements to the collection and control </a:t>
            </a:r>
            <a:r>
              <a:rPr kumimoji="0" lang="en-US" sz="2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centre</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cxnSp>
        <p:nvCxnSpPr>
          <p:cNvPr id="7" name="Ευθεία γραμμή σύνδεσης 6">
            <a:extLst>
              <a:ext uri="{FF2B5EF4-FFF2-40B4-BE49-F238E27FC236}">
                <a16:creationId xmlns="" xmlns:a16="http://schemas.microsoft.com/office/drawing/2014/main" id="{76E7D226-3101-45F6-B398-A1A8723994C3}"/>
              </a:ext>
            </a:extLst>
          </p:cNvPr>
          <p:cNvCxnSpPr>
            <a:cxnSpLocks/>
          </p:cNvCxnSpPr>
          <p:nvPr/>
        </p:nvCxnSpPr>
        <p:spPr>
          <a:xfrm>
            <a:off x="0" y="605447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Εικόνα 9">
            <a:extLst>
              <a:ext uri="{FF2B5EF4-FFF2-40B4-BE49-F238E27FC236}">
                <a16:creationId xmlns="" xmlns:a16="http://schemas.microsoft.com/office/drawing/2014/main" id="{ABA55C02-1043-4DFD-9F8C-FD0F8661DE2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039" y="6167188"/>
            <a:ext cx="2538128" cy="388651"/>
          </a:xfrm>
          <a:prstGeom prst="rect">
            <a:avLst/>
          </a:prstGeom>
        </p:spPr>
      </p:pic>
      <p:pic>
        <p:nvPicPr>
          <p:cNvPr id="11" name="Εικόνα 10">
            <a:extLst>
              <a:ext uri="{FF2B5EF4-FFF2-40B4-BE49-F238E27FC236}">
                <a16:creationId xmlns="" xmlns:a16="http://schemas.microsoft.com/office/drawing/2014/main" id="{BFDAA0D8-9117-405F-80DC-86C7BB894625}"/>
              </a:ext>
            </a:extLst>
          </p:cNvPr>
          <p:cNvPicPr>
            <a:picLocks noChangeAspect="1"/>
          </p:cNvPicPr>
          <p:nvPr/>
        </p:nvPicPr>
        <p:blipFill rotWithShape="1">
          <a:blip r:embed="rId4" cstate="print"/>
          <a:srcRect t="83721" r="76385" b="-3682"/>
          <a:stretch/>
        </p:blipFill>
        <p:spPr>
          <a:xfrm>
            <a:off x="114159" y="6603531"/>
            <a:ext cx="1116000" cy="216395"/>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384391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35C8AADF-4F0A-4F58-BA29-2854EADB2021}"/>
              </a:ext>
            </a:extLst>
          </p:cNvPr>
          <p:cNvSpPr>
            <a:spLocks noGrp="1" noChangeArrowheads="1"/>
          </p:cNvSpPr>
          <p:nvPr>
            <p:ph type="title"/>
          </p:nvPr>
        </p:nvSpPr>
        <p:spPr>
          <a:xfrm>
            <a:off x="615122" y="1209966"/>
            <a:ext cx="9144000" cy="1143000"/>
          </a:xfrm>
        </p:spPr>
        <p:txBody>
          <a:bodyPr/>
          <a:lstStyle/>
          <a:p>
            <a:pPr eaLnBrk="1" hangingPunct="1"/>
            <a:r>
              <a:rPr lang="en-US" altLang="en-US" sz="2800" b="1" dirty="0">
                <a:solidFill>
                  <a:srgbClr val="0000FF"/>
                </a:solidFill>
                <a:cs typeface="Times New Roman" panose="02020603050405020304" pitchFamily="18" charset="0"/>
              </a:rPr>
              <a:t>Wave propagation over Posidonia Oceanica:</a:t>
            </a:r>
            <a:br>
              <a:rPr lang="en-US" altLang="en-US" sz="2800" b="1" dirty="0">
                <a:solidFill>
                  <a:srgbClr val="0000FF"/>
                </a:solidFill>
                <a:cs typeface="Times New Roman" panose="02020603050405020304" pitchFamily="18" charset="0"/>
              </a:rPr>
            </a:br>
            <a:r>
              <a:rPr lang="en-US" altLang="en-US" sz="2800" b="1" dirty="0">
                <a:solidFill>
                  <a:srgbClr val="0000FF"/>
                </a:solidFill>
                <a:cs typeface="Times New Roman" panose="02020603050405020304" pitchFamily="18" charset="0"/>
              </a:rPr>
              <a:t>Large-scale experiments</a:t>
            </a:r>
            <a:endParaRPr lang="it-IT" altLang="en-US" sz="2800" b="1" dirty="0">
              <a:solidFill>
                <a:srgbClr val="0000FF"/>
              </a:solidFill>
              <a:cs typeface="Times New Roman" panose="02020603050405020304" pitchFamily="18" charset="0"/>
            </a:endParaRPr>
          </a:p>
        </p:txBody>
      </p:sp>
      <p:sp>
        <p:nvSpPr>
          <p:cNvPr id="3075" name="Text Box 4">
            <a:extLst>
              <a:ext uri="{FF2B5EF4-FFF2-40B4-BE49-F238E27FC236}">
                <a16:creationId xmlns="" xmlns:a16="http://schemas.microsoft.com/office/drawing/2014/main" id="{050E87F7-8325-4E2E-BB74-5F0806839240}"/>
              </a:ext>
            </a:extLst>
          </p:cNvPr>
          <p:cNvSpPr txBox="1">
            <a:spLocks noChangeArrowheads="1"/>
          </p:cNvSpPr>
          <p:nvPr/>
        </p:nvSpPr>
        <p:spPr bwMode="auto">
          <a:xfrm>
            <a:off x="311703" y="2882768"/>
            <a:ext cx="8235950" cy="2682875"/>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dirty="0">
                <a:cs typeface="Times New Roman" panose="02020603050405020304" pitchFamily="18" charset="0"/>
              </a:rPr>
              <a:t>Participating Institutes:</a:t>
            </a:r>
          </a:p>
          <a:p>
            <a:pPr eaLnBrk="1" hangingPunct="1">
              <a:spcBef>
                <a:spcPct val="50000"/>
              </a:spcBef>
            </a:pPr>
            <a:r>
              <a:rPr lang="en-GB" altLang="en-US" sz="2000" b="1" dirty="0" err="1">
                <a:cs typeface="Times New Roman" panose="02020603050405020304" pitchFamily="18" charset="0"/>
              </a:rPr>
              <a:t>AUTh</a:t>
            </a:r>
            <a:r>
              <a:rPr lang="en-GB" altLang="en-US" sz="2000" b="1" dirty="0">
                <a:cs typeface="Times New Roman" panose="02020603050405020304" pitchFamily="18" charset="0"/>
              </a:rPr>
              <a:t>-Greece: P. </a:t>
            </a:r>
            <a:r>
              <a:rPr lang="en-GB" altLang="en-US" sz="2000" b="1" dirty="0" err="1">
                <a:cs typeface="Times New Roman" panose="02020603050405020304" pitchFamily="18" charset="0"/>
              </a:rPr>
              <a:t>Prinos</a:t>
            </a:r>
            <a:r>
              <a:rPr lang="en-GB" altLang="en-US" sz="2000" b="1" dirty="0">
                <a:cs typeface="Times New Roman" panose="02020603050405020304" pitchFamily="18" charset="0"/>
              </a:rPr>
              <a:t>, Professor, V. </a:t>
            </a:r>
            <a:r>
              <a:rPr lang="en-GB" altLang="en-US" sz="2000" b="1" dirty="0" err="1">
                <a:cs typeface="Times New Roman" panose="02020603050405020304" pitchFamily="18" charset="0"/>
              </a:rPr>
              <a:t>Stratigaki</a:t>
            </a:r>
            <a:r>
              <a:rPr lang="en-GB" altLang="en-US" sz="2000" b="1" dirty="0">
                <a:cs typeface="Times New Roman" panose="02020603050405020304" pitchFamily="18" charset="0"/>
              </a:rPr>
              <a:t>, Researcher </a:t>
            </a:r>
          </a:p>
          <a:p>
            <a:pPr eaLnBrk="1" hangingPunct="1">
              <a:spcBef>
                <a:spcPct val="50000"/>
              </a:spcBef>
            </a:pPr>
            <a:r>
              <a:rPr lang="en-GB" altLang="en-US" sz="2000" b="1" dirty="0">
                <a:cs typeface="Times New Roman" panose="02020603050405020304" pitchFamily="18" charset="0"/>
              </a:rPr>
              <a:t>SOTON- UK: C. Amos, Professor, E. </a:t>
            </a:r>
            <a:r>
              <a:rPr lang="en-GB" altLang="en-US" sz="2000" b="1" dirty="0" err="1">
                <a:cs typeface="Times New Roman" panose="02020603050405020304" pitchFamily="18" charset="0"/>
              </a:rPr>
              <a:t>Manca</a:t>
            </a:r>
            <a:r>
              <a:rPr lang="en-GB" altLang="en-US" sz="2000" b="1" dirty="0">
                <a:cs typeface="Times New Roman" panose="02020603050405020304" pitchFamily="18" charset="0"/>
              </a:rPr>
              <a:t>, Researcher  </a:t>
            </a:r>
          </a:p>
          <a:p>
            <a:pPr eaLnBrk="1" hangingPunct="1">
              <a:spcBef>
                <a:spcPct val="50000"/>
              </a:spcBef>
            </a:pPr>
            <a:r>
              <a:rPr lang="en-GB" altLang="en-US" sz="2000" b="1" dirty="0">
                <a:cs typeface="Times New Roman" panose="02020603050405020304" pitchFamily="18" charset="0"/>
              </a:rPr>
              <a:t>UCA-Spain: I. </a:t>
            </a:r>
            <a:r>
              <a:rPr lang="en-GB" altLang="en-US" sz="2000" b="1" dirty="0" err="1">
                <a:cs typeface="Times New Roman" panose="02020603050405020304" pitchFamily="18" charset="0"/>
              </a:rPr>
              <a:t>Losada</a:t>
            </a:r>
            <a:r>
              <a:rPr lang="en-GB" altLang="en-US" sz="2000" b="1" dirty="0">
                <a:cs typeface="Times New Roman" panose="02020603050405020304" pitchFamily="18" charset="0"/>
              </a:rPr>
              <a:t>, Professor, J. Lopez Lara </a:t>
            </a:r>
            <a:r>
              <a:rPr lang="en-GB" altLang="en-US" sz="2000" b="1" dirty="0" err="1">
                <a:cs typeface="Times New Roman" panose="02020603050405020304" pitchFamily="18" charset="0"/>
              </a:rPr>
              <a:t>Dr.</a:t>
            </a:r>
            <a:endParaRPr lang="en-GB" altLang="en-US" sz="2000" b="1" dirty="0">
              <a:cs typeface="Times New Roman" panose="02020603050405020304" pitchFamily="18" charset="0"/>
            </a:endParaRPr>
          </a:p>
          <a:p>
            <a:pPr eaLnBrk="1" hangingPunct="1">
              <a:spcBef>
                <a:spcPct val="50000"/>
              </a:spcBef>
            </a:pPr>
            <a:r>
              <a:rPr lang="en-GB" altLang="en-US" sz="2000" b="1" dirty="0">
                <a:cs typeface="Times New Roman" panose="02020603050405020304" pitchFamily="18" charset="0"/>
              </a:rPr>
              <a:t>ISMAR, Italy: M. </a:t>
            </a:r>
            <a:r>
              <a:rPr lang="en-GB" altLang="en-US" sz="2000" b="1" dirty="0" err="1">
                <a:cs typeface="Times New Roman" panose="02020603050405020304" pitchFamily="18" charset="0"/>
              </a:rPr>
              <a:t>Sclavo</a:t>
            </a:r>
            <a:r>
              <a:rPr lang="en-GB" altLang="en-US" sz="2000" b="1" dirty="0">
                <a:cs typeface="Times New Roman" panose="02020603050405020304" pitchFamily="18" charset="0"/>
              </a:rPr>
              <a:t>, </a:t>
            </a:r>
            <a:r>
              <a:rPr lang="en-GB" altLang="en-US" sz="2000" b="1" dirty="0" err="1">
                <a:cs typeface="Times New Roman" panose="02020603050405020304" pitchFamily="18" charset="0"/>
              </a:rPr>
              <a:t>Dr.</a:t>
            </a:r>
            <a:r>
              <a:rPr lang="en-GB" altLang="en-US" sz="2000" b="1" dirty="0">
                <a:cs typeface="Times New Roman" panose="02020603050405020304" pitchFamily="18" charset="0"/>
              </a:rPr>
              <a:t> </a:t>
            </a:r>
          </a:p>
          <a:p>
            <a:pPr eaLnBrk="1" hangingPunct="1">
              <a:spcBef>
                <a:spcPct val="50000"/>
              </a:spcBef>
            </a:pPr>
            <a:r>
              <a:rPr lang="it-IT" altLang="en-US" sz="2000" b="1" dirty="0">
                <a:cs typeface="Times New Roman" panose="02020603050405020304" pitchFamily="18" charset="0"/>
              </a:rPr>
              <a:t>LIM/UPC, Spain: A. Arcilla, Professor, Caceres I. Dr. (HOST INST.)</a:t>
            </a:r>
          </a:p>
        </p:txBody>
      </p:sp>
      <p:pic>
        <p:nvPicPr>
          <p:cNvPr id="3076" name="Picture 5" descr="DSC_0039">
            <a:extLst>
              <a:ext uri="{FF2B5EF4-FFF2-40B4-BE49-F238E27FC236}">
                <a16:creationId xmlns="" xmlns:a16="http://schemas.microsoft.com/office/drawing/2014/main" id="{5C8BD85A-A881-4B24-9FD8-165588603C3C}"/>
              </a:ext>
            </a:extLst>
          </p:cNvPr>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a:xfrm>
            <a:off x="8191500" y="3863975"/>
            <a:ext cx="0" cy="0"/>
          </a:xfrm>
          <a:noFill/>
        </p:spPr>
      </p:pic>
      <p:pic>
        <p:nvPicPr>
          <p:cNvPr id="9" name="Picture 8">
            <a:extLst>
              <a:ext uri="{FF2B5EF4-FFF2-40B4-BE49-F238E27FC236}">
                <a16:creationId xmlns="" xmlns:a16="http://schemas.microsoft.com/office/drawing/2014/main" id="{4A9414F4-AD38-4D1E-BD24-9B61D1A31AE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pic>
        <p:nvPicPr>
          <p:cNvPr id="11" name="Picture 6" descr="posi@site3">
            <a:extLst>
              <a:ext uri="{FF2B5EF4-FFF2-40B4-BE49-F238E27FC236}">
                <a16:creationId xmlns="" xmlns:a16="http://schemas.microsoft.com/office/drawing/2014/main" id="{E8CEFD75-6395-47F2-A525-46752CBCF72A}"/>
              </a:ext>
            </a:extLst>
          </p:cNvPr>
          <p:cNvPicPr>
            <a:picLocks noChangeAspect="1" noChangeArrowheads="1"/>
          </p:cNvPicPr>
          <p:nvPr/>
        </p:nvPicPr>
        <p:blipFill>
          <a:blip r:embed="rId4" cstate="print"/>
          <a:srcRect/>
          <a:stretch>
            <a:fillRect/>
          </a:stretch>
        </p:blipFill>
        <p:spPr bwMode="auto">
          <a:xfrm>
            <a:off x="8596313" y="921208"/>
            <a:ext cx="3595687" cy="5400675"/>
          </a:xfrm>
          <a:prstGeom prst="rect">
            <a:avLst/>
          </a:prstGeom>
          <a:ln>
            <a:solidFill>
              <a:srgbClr val="000000"/>
            </a:solidFill>
          </a:ln>
          <a:effectLst>
            <a:outerShdw blurRad="190500" algn="tl" rotWithShape="0">
              <a:srgbClr val="000000">
                <a:alpha val="70000"/>
              </a:srgbClr>
            </a:outerShdw>
          </a:effec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603C2EB3-3FFC-4508-AC93-4578966981B2}"/>
              </a:ext>
            </a:extLst>
          </p:cNvPr>
          <p:cNvSpPr>
            <a:spLocks noGrp="1" noChangeArrowheads="1"/>
          </p:cNvSpPr>
          <p:nvPr>
            <p:ph type="title"/>
          </p:nvPr>
        </p:nvSpPr>
        <p:spPr>
          <a:xfrm>
            <a:off x="2600195" y="-11906"/>
            <a:ext cx="9501188" cy="1143000"/>
          </a:xfrm>
        </p:spPr>
        <p:txBody>
          <a:bodyPr/>
          <a:lstStyle/>
          <a:p>
            <a:pPr>
              <a:spcBef>
                <a:spcPct val="50000"/>
              </a:spcBef>
              <a:defRPr/>
            </a:pPr>
            <a:r>
              <a:rPr lang="en-GB" sz="2300" b="1" dirty="0">
                <a:solidFill>
                  <a:schemeClr val="accent1">
                    <a:lumMod val="50000"/>
                  </a:schemeClr>
                </a:solidFill>
                <a:cs typeface="Times New Roman" pitchFamily="18" charset="0"/>
              </a:rPr>
              <a:t>CIEM wave flume (Canal </a:t>
            </a:r>
            <a:r>
              <a:rPr lang="en-GB" sz="2300" b="1" dirty="0" err="1">
                <a:solidFill>
                  <a:schemeClr val="accent1">
                    <a:lumMod val="50000"/>
                  </a:schemeClr>
                </a:solidFill>
                <a:cs typeface="Times New Roman" pitchFamily="18" charset="0"/>
              </a:rPr>
              <a:t>d’Investigació</a:t>
            </a:r>
            <a:r>
              <a:rPr lang="en-GB" sz="2300" b="1" dirty="0">
                <a:solidFill>
                  <a:schemeClr val="accent1">
                    <a:lumMod val="50000"/>
                  </a:schemeClr>
                </a:solidFill>
                <a:cs typeface="Times New Roman" pitchFamily="18" charset="0"/>
              </a:rPr>
              <a:t> </a:t>
            </a:r>
            <a:r>
              <a:rPr lang="en-GB" sz="2300" b="1" dirty="0" err="1">
                <a:solidFill>
                  <a:schemeClr val="accent1">
                    <a:lumMod val="50000"/>
                  </a:schemeClr>
                </a:solidFill>
                <a:cs typeface="Times New Roman" pitchFamily="18" charset="0"/>
              </a:rPr>
              <a:t>i</a:t>
            </a:r>
            <a:r>
              <a:rPr lang="en-GB" sz="2300" b="1" dirty="0">
                <a:solidFill>
                  <a:schemeClr val="accent1">
                    <a:lumMod val="50000"/>
                  </a:schemeClr>
                </a:solidFill>
                <a:cs typeface="Times New Roman" pitchFamily="18" charset="0"/>
              </a:rPr>
              <a:t> </a:t>
            </a:r>
            <a:r>
              <a:rPr lang="en-GB" sz="2300" b="1" dirty="0" err="1">
                <a:solidFill>
                  <a:schemeClr val="accent1">
                    <a:lumMod val="50000"/>
                  </a:schemeClr>
                </a:solidFill>
                <a:cs typeface="Times New Roman" pitchFamily="18" charset="0"/>
              </a:rPr>
              <a:t>Experimentació</a:t>
            </a:r>
            <a:r>
              <a:rPr lang="en-GB" sz="2300" b="1" dirty="0">
                <a:solidFill>
                  <a:schemeClr val="accent1">
                    <a:lumMod val="50000"/>
                  </a:schemeClr>
                </a:solidFill>
                <a:cs typeface="Times New Roman" pitchFamily="18" charset="0"/>
              </a:rPr>
              <a:t> </a:t>
            </a:r>
            <a:r>
              <a:rPr lang="en-GB" sz="2300" b="1" dirty="0" err="1">
                <a:solidFill>
                  <a:schemeClr val="accent1">
                    <a:lumMod val="50000"/>
                  </a:schemeClr>
                </a:solidFill>
                <a:cs typeface="Times New Roman" pitchFamily="18" charset="0"/>
              </a:rPr>
              <a:t>Marítima</a:t>
            </a:r>
            <a:r>
              <a:rPr lang="en-GB" sz="2300" b="1" dirty="0">
                <a:solidFill>
                  <a:schemeClr val="accent1">
                    <a:lumMod val="50000"/>
                  </a:schemeClr>
                </a:solidFill>
                <a:cs typeface="Times New Roman" pitchFamily="18" charset="0"/>
              </a:rPr>
              <a:t>) </a:t>
            </a:r>
            <a:br>
              <a:rPr lang="en-GB" sz="2300" b="1" dirty="0">
                <a:solidFill>
                  <a:schemeClr val="accent1">
                    <a:lumMod val="50000"/>
                  </a:schemeClr>
                </a:solidFill>
                <a:cs typeface="Times New Roman" pitchFamily="18" charset="0"/>
              </a:rPr>
            </a:br>
            <a:r>
              <a:rPr lang="en-GB" sz="2300" b="1" dirty="0">
                <a:solidFill>
                  <a:schemeClr val="accent1">
                    <a:lumMod val="50000"/>
                  </a:schemeClr>
                </a:solidFill>
                <a:cs typeface="Times New Roman" pitchFamily="18" charset="0"/>
              </a:rPr>
              <a:t>at UPC Barcelona (</a:t>
            </a:r>
            <a:r>
              <a:rPr lang="en-GB" sz="2300" b="1" dirty="0" err="1">
                <a:solidFill>
                  <a:schemeClr val="accent1">
                    <a:lumMod val="50000"/>
                  </a:schemeClr>
                </a:solidFill>
                <a:cs typeface="Times New Roman" pitchFamily="18" charset="0"/>
              </a:rPr>
              <a:t>Universitat</a:t>
            </a:r>
            <a:r>
              <a:rPr lang="en-GB" sz="2300" b="1" dirty="0">
                <a:solidFill>
                  <a:schemeClr val="accent1">
                    <a:lumMod val="50000"/>
                  </a:schemeClr>
                </a:solidFill>
                <a:cs typeface="Times New Roman" pitchFamily="18" charset="0"/>
              </a:rPr>
              <a:t> </a:t>
            </a:r>
            <a:r>
              <a:rPr lang="en-GB" sz="2300" b="1" dirty="0" err="1">
                <a:solidFill>
                  <a:schemeClr val="accent1">
                    <a:lumMod val="50000"/>
                  </a:schemeClr>
                </a:solidFill>
                <a:cs typeface="Times New Roman" pitchFamily="18" charset="0"/>
              </a:rPr>
              <a:t>Politècnica</a:t>
            </a:r>
            <a:r>
              <a:rPr lang="en-GB" sz="2300" b="1" dirty="0">
                <a:solidFill>
                  <a:schemeClr val="accent1">
                    <a:lumMod val="50000"/>
                  </a:schemeClr>
                </a:solidFill>
                <a:cs typeface="Times New Roman" pitchFamily="18" charset="0"/>
              </a:rPr>
              <a:t> de </a:t>
            </a:r>
            <a:r>
              <a:rPr lang="en-GB" sz="2300" b="1" dirty="0" err="1">
                <a:solidFill>
                  <a:schemeClr val="accent1">
                    <a:lumMod val="50000"/>
                  </a:schemeClr>
                </a:solidFill>
                <a:cs typeface="Times New Roman" pitchFamily="18" charset="0"/>
              </a:rPr>
              <a:t>Catalunya</a:t>
            </a:r>
            <a:r>
              <a:rPr lang="en-GB" sz="2300" b="1" dirty="0">
                <a:solidFill>
                  <a:schemeClr val="accent1">
                    <a:lumMod val="50000"/>
                  </a:schemeClr>
                </a:solidFill>
                <a:cs typeface="Times New Roman" pitchFamily="18" charset="0"/>
              </a:rPr>
              <a:t>) </a:t>
            </a:r>
            <a:r>
              <a:rPr lang="en-GB" sz="2300" b="1" i="1" dirty="0">
                <a:solidFill>
                  <a:schemeClr val="accent1">
                    <a:lumMod val="50000"/>
                  </a:schemeClr>
                </a:solidFill>
                <a:cs typeface="Times New Roman" pitchFamily="18" charset="0"/>
              </a:rPr>
              <a:t>(1/1)</a:t>
            </a:r>
            <a:r>
              <a:rPr lang="it-IT" sz="2000" b="1" dirty="0"/>
              <a:t/>
            </a:r>
            <a:br>
              <a:rPr lang="it-IT" sz="2000" b="1" dirty="0"/>
            </a:br>
            <a:endParaRPr lang="it-IT" sz="2000" dirty="0"/>
          </a:p>
        </p:txBody>
      </p:sp>
      <p:pic>
        <p:nvPicPr>
          <p:cNvPr id="6147" name="Content Placeholder 10" descr="DSC00028.JPG">
            <a:extLst>
              <a:ext uri="{FF2B5EF4-FFF2-40B4-BE49-F238E27FC236}">
                <a16:creationId xmlns="" xmlns:a16="http://schemas.microsoft.com/office/drawing/2014/main" id="{D886C79A-3880-4394-9AE0-A6F1DEF5FDFC}"/>
              </a:ext>
            </a:extLst>
          </p:cNvPr>
          <p:cNvPicPr>
            <a:picLocks noGrp="1" noChangeAspect="1"/>
          </p:cNvPicPr>
          <p:nvPr>
            <p:ph sz="quarter" idx="3"/>
          </p:nvPr>
        </p:nvPicPr>
        <p:blipFill>
          <a:blip r:embed="rId2" cstate="print"/>
          <a:srcRect/>
          <a:stretch>
            <a:fillRect/>
          </a:stretch>
        </p:blipFill>
        <p:spPr>
          <a:xfrm>
            <a:off x="2024063" y="1000126"/>
            <a:ext cx="3027362" cy="4037013"/>
          </a:xfrm>
          <a:ln>
            <a:solidFill>
              <a:schemeClr val="tx1"/>
            </a:solidFill>
          </a:ln>
          <a:effectLst>
            <a:outerShdw blurRad="190500" algn="tl" rotWithShape="0">
              <a:srgbClr val="000000">
                <a:alpha val="70000"/>
              </a:srgbClr>
            </a:outerShdw>
          </a:effectLst>
        </p:spPr>
      </p:pic>
      <p:pic>
        <p:nvPicPr>
          <p:cNvPr id="6148" name="Content Placeholder 9" descr="DSC00013.JPG">
            <a:extLst>
              <a:ext uri="{FF2B5EF4-FFF2-40B4-BE49-F238E27FC236}">
                <a16:creationId xmlns="" xmlns:a16="http://schemas.microsoft.com/office/drawing/2014/main" id="{B4DEDC79-FF0D-4BB8-ADDD-8D1EC4E2584E}"/>
              </a:ext>
            </a:extLst>
          </p:cNvPr>
          <p:cNvPicPr>
            <a:picLocks noGrp="1" noChangeAspect="1"/>
          </p:cNvPicPr>
          <p:nvPr>
            <p:ph sz="quarter" idx="2"/>
          </p:nvPr>
        </p:nvPicPr>
        <p:blipFill>
          <a:blip r:embed="rId3" cstate="print"/>
          <a:srcRect/>
          <a:stretch>
            <a:fillRect/>
          </a:stretch>
        </p:blipFill>
        <p:spPr>
          <a:xfrm>
            <a:off x="5238750" y="1214438"/>
            <a:ext cx="2700338" cy="3600450"/>
          </a:xfrm>
          <a:ln>
            <a:solidFill>
              <a:schemeClr val="tx1"/>
            </a:solidFill>
          </a:ln>
          <a:effectLst>
            <a:outerShdw blurRad="190500" algn="tl" rotWithShape="0">
              <a:srgbClr val="000000">
                <a:alpha val="70000"/>
              </a:srgbClr>
            </a:outerShdw>
          </a:effectLst>
        </p:spPr>
      </p:pic>
      <p:pic>
        <p:nvPicPr>
          <p:cNvPr id="6149" name="Content Placeholder 12" descr="DSC00045.JPG">
            <a:extLst>
              <a:ext uri="{FF2B5EF4-FFF2-40B4-BE49-F238E27FC236}">
                <a16:creationId xmlns="" xmlns:a16="http://schemas.microsoft.com/office/drawing/2014/main" id="{3FBB8641-5FDE-4672-A21B-1703C88795DC}"/>
              </a:ext>
            </a:extLst>
          </p:cNvPr>
          <p:cNvPicPr>
            <a:picLocks noGrp="1" noChangeAspect="1"/>
          </p:cNvPicPr>
          <p:nvPr>
            <p:ph sz="half" idx="1"/>
          </p:nvPr>
        </p:nvPicPr>
        <p:blipFill>
          <a:blip r:embed="rId4" cstate="print"/>
          <a:srcRect/>
          <a:stretch>
            <a:fillRect/>
          </a:stretch>
        </p:blipFill>
        <p:spPr>
          <a:xfrm>
            <a:off x="8113714" y="1428750"/>
            <a:ext cx="2339975" cy="3119438"/>
          </a:xfrm>
          <a:ln>
            <a:solidFill>
              <a:schemeClr val="tx1"/>
            </a:solidFill>
          </a:ln>
          <a:effectLst>
            <a:outerShdw blurRad="190500" algn="tl" rotWithShape="0">
              <a:srgbClr val="000000">
                <a:alpha val="70000"/>
              </a:srgbClr>
            </a:outerShdw>
          </a:effectLst>
        </p:spPr>
      </p:pic>
      <p:pic>
        <p:nvPicPr>
          <p:cNvPr id="6150" name="Picture 2">
            <a:extLst>
              <a:ext uri="{FF2B5EF4-FFF2-40B4-BE49-F238E27FC236}">
                <a16:creationId xmlns="" xmlns:a16="http://schemas.microsoft.com/office/drawing/2014/main" id="{8E2F6D6A-EEB8-418A-994D-23DBA5389D62}"/>
              </a:ext>
            </a:extLst>
          </p:cNvPr>
          <p:cNvPicPr>
            <a:picLocks noChangeAspect="1" noChangeArrowheads="1"/>
          </p:cNvPicPr>
          <p:nvPr/>
        </p:nvPicPr>
        <p:blipFill>
          <a:blip r:embed="rId5" cstate="print"/>
          <a:srcRect/>
          <a:stretch>
            <a:fillRect/>
          </a:stretch>
        </p:blipFill>
        <p:spPr bwMode="auto">
          <a:xfrm>
            <a:off x="2524126" y="5143501"/>
            <a:ext cx="7173913" cy="1439863"/>
          </a:xfrm>
          <a:prstGeom prst="rect">
            <a:avLst/>
          </a:prstGeom>
          <a:ln>
            <a:solidFill>
              <a:schemeClr val="tx1"/>
            </a:solidFill>
          </a:ln>
          <a:effectLst>
            <a:outerShdw blurRad="190500" algn="tl" rotWithShape="0">
              <a:srgbClr val="000000">
                <a:alpha val="70000"/>
              </a:srgbClr>
            </a:outerShdw>
          </a:effectLst>
        </p:spPr>
      </p:pic>
      <p:sp>
        <p:nvSpPr>
          <p:cNvPr id="9" name="Footer Placeholder 6">
            <a:extLst>
              <a:ext uri="{FF2B5EF4-FFF2-40B4-BE49-F238E27FC236}">
                <a16:creationId xmlns="" xmlns:a16="http://schemas.microsoft.com/office/drawing/2014/main" id="{25A89497-4BC8-4E48-BE56-B141E4CC3B1D}"/>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0" name="Straight Connector 9">
            <a:extLst>
              <a:ext uri="{FF2B5EF4-FFF2-40B4-BE49-F238E27FC236}">
                <a16:creationId xmlns="" xmlns:a16="http://schemas.microsoft.com/office/drawing/2014/main" id="{E26B764D-E5B1-4754-BA65-7C5EA67A4715}"/>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7673BB5F-11D3-4BB2-BF5A-6D10380351E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15">
            <a:extLst>
              <a:ext uri="{FF2B5EF4-FFF2-40B4-BE49-F238E27FC236}">
                <a16:creationId xmlns="" xmlns:a16="http://schemas.microsoft.com/office/drawing/2014/main" id="{C7A8CCA9-E600-47D5-833C-CFEBE0FD8D3C}"/>
              </a:ext>
            </a:extLst>
          </p:cNvPr>
          <p:cNvPicPr>
            <a:picLocks noGrp="1" noChangeAspect="1"/>
          </p:cNvPicPr>
          <p:nvPr>
            <p:ph sz="quarter" idx="3"/>
          </p:nvPr>
        </p:nvPicPr>
        <p:blipFill>
          <a:blip r:embed="rId2" cstate="print">
            <a:extLst>
              <a:ext uri="{28A0092B-C50C-407E-A947-70E740481C1C}">
                <a14:useLocalDpi xmlns="" xmlns:a14="http://schemas.microsoft.com/office/drawing/2010/main" val="0"/>
              </a:ext>
            </a:extLst>
          </a:blip>
          <a:srcRect/>
          <a:stretch>
            <a:fillRect/>
          </a:stretch>
        </p:blipFill>
        <p:spPr>
          <a:xfrm>
            <a:off x="4583114" y="4508501"/>
            <a:ext cx="2916237" cy="2187575"/>
          </a:xfrm>
          <a:ln>
            <a:solidFill>
              <a:schemeClr val="tx1"/>
            </a:solidFill>
            <a:miter lim="800000"/>
            <a:headEnd/>
            <a:tailEnd/>
          </a:ln>
        </p:spPr>
      </p:pic>
      <p:sp>
        <p:nvSpPr>
          <p:cNvPr id="7172" name="Text Box 4">
            <a:extLst>
              <a:ext uri="{FF2B5EF4-FFF2-40B4-BE49-F238E27FC236}">
                <a16:creationId xmlns="" xmlns:a16="http://schemas.microsoft.com/office/drawing/2014/main" id="{23D2309E-6D03-4E7C-BB53-3A5E4BA3F36E}"/>
              </a:ext>
            </a:extLst>
          </p:cNvPr>
          <p:cNvSpPr txBox="1">
            <a:spLocks noChangeArrowheads="1"/>
          </p:cNvSpPr>
          <p:nvPr/>
        </p:nvSpPr>
        <p:spPr bwMode="auto">
          <a:xfrm>
            <a:off x="2063750" y="130176"/>
            <a:ext cx="9036050" cy="488950"/>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it-IT" altLang="en-US" sz="2600" b="1" i="1" dirty="0">
                <a:solidFill>
                  <a:srgbClr val="0000FF"/>
                </a:solidFill>
                <a:cs typeface="Times New Roman" panose="02020603050405020304" pitchFamily="18" charset="0"/>
              </a:rPr>
              <a:t>Artificial Posidonia oceanica</a:t>
            </a:r>
            <a:r>
              <a:rPr lang="it-IT" altLang="en-US" sz="2600" b="1" dirty="0">
                <a:solidFill>
                  <a:srgbClr val="0000FF"/>
                </a:solidFill>
                <a:cs typeface="Times New Roman" panose="02020603050405020304" pitchFamily="18" charset="0"/>
              </a:rPr>
              <a:t> </a:t>
            </a:r>
            <a:r>
              <a:rPr lang="it-IT" altLang="en-US" sz="2600" b="1" i="1" dirty="0">
                <a:solidFill>
                  <a:srgbClr val="0000FF"/>
                </a:solidFill>
                <a:cs typeface="Times New Roman" panose="02020603050405020304" pitchFamily="18" charset="0"/>
              </a:rPr>
              <a:t> </a:t>
            </a:r>
          </a:p>
        </p:txBody>
      </p:sp>
      <p:sp>
        <p:nvSpPr>
          <p:cNvPr id="7173" name="Text Box 10">
            <a:extLst>
              <a:ext uri="{FF2B5EF4-FFF2-40B4-BE49-F238E27FC236}">
                <a16:creationId xmlns="" xmlns:a16="http://schemas.microsoft.com/office/drawing/2014/main" id="{1C245352-91A6-47AB-9FC3-DDF39BDD535C}"/>
              </a:ext>
            </a:extLst>
          </p:cNvPr>
          <p:cNvSpPr txBox="1">
            <a:spLocks noChangeArrowheads="1"/>
          </p:cNvSpPr>
          <p:nvPr/>
        </p:nvSpPr>
        <p:spPr bwMode="auto">
          <a:xfrm>
            <a:off x="1847851" y="2924176"/>
            <a:ext cx="2303463" cy="366713"/>
          </a:xfrm>
          <a:prstGeom prst="rect">
            <a:avLst/>
          </a:prstGeom>
          <a:noFill/>
          <a:ln w="9525">
            <a:noFill/>
            <a:miter lim="800000"/>
            <a:headEnd/>
            <a:tailEnd/>
          </a:ln>
        </p:spPr>
        <p:txBody>
          <a:bodyPr>
            <a:spAutoFit/>
          </a:bodyPr>
          <a:lstStyle/>
          <a:p>
            <a:pPr>
              <a:spcBef>
                <a:spcPct val="50000"/>
              </a:spcBef>
              <a:defRPr/>
            </a:pPr>
            <a:endParaRPr lang="en-US">
              <a:latin typeface="+mj-lt"/>
            </a:endParaRPr>
          </a:p>
        </p:txBody>
      </p:sp>
      <p:sp>
        <p:nvSpPr>
          <p:cNvPr id="7174" name="Text Box 57">
            <a:extLst>
              <a:ext uri="{FF2B5EF4-FFF2-40B4-BE49-F238E27FC236}">
                <a16:creationId xmlns="" xmlns:a16="http://schemas.microsoft.com/office/drawing/2014/main" id="{51A54DF9-6A30-4225-93B9-A5DA5FA5F778}"/>
              </a:ext>
            </a:extLst>
          </p:cNvPr>
          <p:cNvSpPr txBox="1">
            <a:spLocks noChangeArrowheads="1"/>
          </p:cNvSpPr>
          <p:nvPr/>
        </p:nvSpPr>
        <p:spPr bwMode="auto">
          <a:xfrm>
            <a:off x="5448300" y="1484313"/>
            <a:ext cx="1295400" cy="366712"/>
          </a:xfrm>
          <a:prstGeom prst="rect">
            <a:avLst/>
          </a:prstGeom>
          <a:noFill/>
          <a:ln w="9525">
            <a:noFill/>
            <a:miter lim="800000"/>
            <a:headEnd/>
            <a:tailEnd/>
          </a:ln>
        </p:spPr>
        <p:txBody>
          <a:bodyPr>
            <a:spAutoFit/>
          </a:bodyPr>
          <a:lstStyle/>
          <a:p>
            <a:pPr>
              <a:spcBef>
                <a:spcPct val="50000"/>
              </a:spcBef>
              <a:defRPr/>
            </a:pPr>
            <a:endParaRPr lang="en-US">
              <a:latin typeface="+mj-lt"/>
            </a:endParaRPr>
          </a:p>
        </p:txBody>
      </p:sp>
      <p:sp>
        <p:nvSpPr>
          <p:cNvPr id="7175" name="Text Box 8">
            <a:extLst>
              <a:ext uri="{FF2B5EF4-FFF2-40B4-BE49-F238E27FC236}">
                <a16:creationId xmlns="" xmlns:a16="http://schemas.microsoft.com/office/drawing/2014/main" id="{884B371D-DDA7-4A63-96B1-CD6CAA07D21B}"/>
              </a:ext>
            </a:extLst>
          </p:cNvPr>
          <p:cNvSpPr txBox="1">
            <a:spLocks noChangeArrowheads="1"/>
          </p:cNvSpPr>
          <p:nvPr/>
        </p:nvSpPr>
        <p:spPr bwMode="auto">
          <a:xfrm>
            <a:off x="2374213" y="620713"/>
            <a:ext cx="8286750" cy="2014537"/>
          </a:xfrm>
          <a:prstGeom prst="rect">
            <a:avLst/>
          </a:prstGeom>
          <a:noFill/>
          <a:ln w="9525">
            <a:noFill/>
            <a:miter lim="800000"/>
            <a:headEnd/>
            <a:tailEnd/>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4" eaLnBrk="1" hangingPunct="1">
              <a:lnSpc>
                <a:spcPct val="110000"/>
              </a:lnSpc>
              <a:spcBef>
                <a:spcPct val="50000"/>
              </a:spcBef>
            </a:pPr>
            <a:r>
              <a:rPr lang="en-GB" altLang="en-US" dirty="0">
                <a:cs typeface="Times New Roman" panose="02020603050405020304" pitchFamily="18" charset="0"/>
              </a:rPr>
              <a:t>The patches of artificial plants were made:</a:t>
            </a:r>
          </a:p>
          <a:p>
            <a:pPr lvl="4" eaLnBrk="1" hangingPunct="1">
              <a:lnSpc>
                <a:spcPct val="110000"/>
              </a:lnSpc>
              <a:spcBef>
                <a:spcPct val="50000"/>
              </a:spcBef>
              <a:buFontTx/>
              <a:buChar char="•"/>
            </a:pPr>
            <a:r>
              <a:rPr lang="en-GB" altLang="en-US" dirty="0">
                <a:cs typeface="Times New Roman" panose="02020603050405020304" pitchFamily="18" charset="0"/>
              </a:rPr>
              <a:t> 4 leaves of PVC foam (35.0 cm &amp; 55.0 cm long pairs,1.0 cm wide, 1.0 mm thick);</a:t>
            </a:r>
          </a:p>
          <a:p>
            <a:pPr lvl="4" eaLnBrk="1" hangingPunct="1">
              <a:lnSpc>
                <a:spcPct val="110000"/>
              </a:lnSpc>
              <a:spcBef>
                <a:spcPct val="50000"/>
              </a:spcBef>
              <a:buFontTx/>
              <a:buChar char="•"/>
            </a:pPr>
            <a:r>
              <a:rPr lang="en-GB" altLang="en-US" dirty="0">
                <a:cs typeface="Times New Roman" panose="02020603050405020304" pitchFamily="18" charset="0"/>
              </a:rPr>
              <a:t> Stiff base (10.0 cm PVC rod);</a:t>
            </a:r>
          </a:p>
          <a:p>
            <a:pPr lvl="4" eaLnBrk="1" hangingPunct="1">
              <a:lnSpc>
                <a:spcPct val="110000"/>
              </a:lnSpc>
              <a:spcBef>
                <a:spcPct val="50000"/>
              </a:spcBef>
              <a:buFontTx/>
              <a:buChar char="•"/>
            </a:pPr>
            <a:r>
              <a:rPr lang="en-GB" altLang="en-US" dirty="0">
                <a:cs typeface="Times New Roman" panose="02020603050405020304" pitchFamily="18" charset="0"/>
              </a:rPr>
              <a:t> 5.0 cm medium sand layer (250 µm).</a:t>
            </a:r>
          </a:p>
        </p:txBody>
      </p:sp>
      <p:pic>
        <p:nvPicPr>
          <p:cNvPr id="7176" name="Content Placeholder 17">
            <a:extLst>
              <a:ext uri="{FF2B5EF4-FFF2-40B4-BE49-F238E27FC236}">
                <a16:creationId xmlns="" xmlns:a16="http://schemas.microsoft.com/office/drawing/2014/main" id="{A17A063A-3C93-4B76-B897-A7DE14C60D30}"/>
              </a:ext>
            </a:extLst>
          </p:cNvPr>
          <p:cNvPicPr>
            <a:picLocks noGrp="1" noChangeAspect="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7104063" y="2997201"/>
            <a:ext cx="3409950" cy="3590925"/>
          </a:xfrm>
        </p:spPr>
      </p:pic>
      <p:sp>
        <p:nvSpPr>
          <p:cNvPr id="7177" name="Footer Placeholder 6">
            <a:extLst>
              <a:ext uri="{FF2B5EF4-FFF2-40B4-BE49-F238E27FC236}">
                <a16:creationId xmlns="" xmlns:a16="http://schemas.microsoft.com/office/drawing/2014/main" id="{488EAD72-B90A-4CEE-9806-540F4E28D8B2}"/>
              </a:ext>
            </a:extLst>
          </p:cNvPr>
          <p:cNvSpPr>
            <a:spLocks noGrp="1"/>
          </p:cNvSpPr>
          <p:nvPr>
            <p:ph type="ftr" sz="quarter" idx="11"/>
          </p:nvPr>
        </p:nvSpPr>
        <p:spPr>
          <a:xfrm>
            <a:off x="1238251" y="6572250"/>
            <a:ext cx="9644063"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3" name="Straight Connector 12">
            <a:extLst>
              <a:ext uri="{FF2B5EF4-FFF2-40B4-BE49-F238E27FC236}">
                <a16:creationId xmlns="" xmlns:a16="http://schemas.microsoft.com/office/drawing/2014/main" id="{F64B2986-CC93-48BC-99CD-776EC0531C3A}"/>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179" name="Content Placeholder 14">
            <a:extLst>
              <a:ext uri="{FF2B5EF4-FFF2-40B4-BE49-F238E27FC236}">
                <a16:creationId xmlns="" xmlns:a16="http://schemas.microsoft.com/office/drawing/2014/main" id="{E66BA225-9D5A-4B56-B1C4-FFA9EB926425}"/>
              </a:ext>
            </a:extLst>
          </p:cNvPr>
          <p:cNvPicPr>
            <a:picLocks noGrp="1" noChangeAspect="1"/>
          </p:cNvPicPr>
          <p:nvPr>
            <p:ph sz="quarter" idx="2"/>
          </p:nvPr>
        </p:nvPicPr>
        <p:blipFill>
          <a:blip r:embed="rId4" cstate="print">
            <a:extLst>
              <a:ext uri="{28A0092B-C50C-407E-A947-70E740481C1C}">
                <a14:useLocalDpi xmlns="" xmlns:a14="http://schemas.microsoft.com/office/drawing/2010/main" val="0"/>
              </a:ext>
            </a:extLst>
          </a:blip>
          <a:srcRect/>
          <a:stretch>
            <a:fillRect/>
          </a:stretch>
        </p:blipFill>
        <p:spPr>
          <a:xfrm>
            <a:off x="1774825" y="4508500"/>
            <a:ext cx="2914650" cy="2185988"/>
          </a:xfrm>
          <a:ln>
            <a:solidFill>
              <a:schemeClr val="tx1"/>
            </a:solidFill>
            <a:miter lim="800000"/>
            <a:headEnd/>
            <a:tailEnd/>
          </a:ln>
        </p:spPr>
      </p:pic>
      <p:pic>
        <p:nvPicPr>
          <p:cNvPr id="7181" name="Picture 13" descr="plant">
            <a:extLst>
              <a:ext uri="{FF2B5EF4-FFF2-40B4-BE49-F238E27FC236}">
                <a16:creationId xmlns="" xmlns:a16="http://schemas.microsoft.com/office/drawing/2014/main" id="{8CB75763-DC68-4B92-8E31-74B413785A7A}"/>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63750" y="2636838"/>
            <a:ext cx="4032250" cy="270351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4B8A688A-A72E-4EF7-BBC5-BFA0DD489CC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Content Placeholder 10" descr="13.JPG">
            <a:extLst>
              <a:ext uri="{FF2B5EF4-FFF2-40B4-BE49-F238E27FC236}">
                <a16:creationId xmlns="" xmlns:a16="http://schemas.microsoft.com/office/drawing/2014/main" id="{4DBB1643-992B-4DF7-A4B5-8668580B9FB1}"/>
              </a:ext>
            </a:extLst>
          </p:cNvPr>
          <p:cNvPicPr>
            <a:picLocks noGrp="1" noChangeAspect="1"/>
          </p:cNvPicPr>
          <p:nvPr>
            <p:ph sz="quarter" idx="3"/>
          </p:nvPr>
        </p:nvPicPr>
        <p:blipFill>
          <a:blip r:embed="rId2" cstate="print"/>
          <a:srcRect/>
          <a:stretch>
            <a:fillRect/>
          </a:stretch>
        </p:blipFill>
        <p:spPr>
          <a:xfrm>
            <a:off x="1952625" y="3000376"/>
            <a:ext cx="2463800" cy="3286125"/>
          </a:xfrm>
          <a:ln>
            <a:solidFill>
              <a:schemeClr val="tx1"/>
            </a:solidFill>
          </a:ln>
          <a:effectLst>
            <a:outerShdw blurRad="190500" algn="tl" rotWithShape="0">
              <a:srgbClr val="000000">
                <a:alpha val="70000"/>
              </a:srgbClr>
            </a:outerShdw>
          </a:effectLst>
        </p:spPr>
      </p:pic>
      <p:sp>
        <p:nvSpPr>
          <p:cNvPr id="9220" name="Text Box 5">
            <a:extLst>
              <a:ext uri="{FF2B5EF4-FFF2-40B4-BE49-F238E27FC236}">
                <a16:creationId xmlns="" xmlns:a16="http://schemas.microsoft.com/office/drawing/2014/main" id="{E774731C-BA79-4C86-8EA6-AE1988C312C6}"/>
              </a:ext>
            </a:extLst>
          </p:cNvPr>
          <p:cNvSpPr txBox="1">
            <a:spLocks noChangeArrowheads="1"/>
          </p:cNvSpPr>
          <p:nvPr/>
        </p:nvSpPr>
        <p:spPr bwMode="auto">
          <a:xfrm>
            <a:off x="2063750" y="1341438"/>
            <a:ext cx="4464050" cy="478272"/>
          </a:xfrm>
          <a:prstGeom prst="rect">
            <a:avLst/>
          </a:prstGeom>
          <a:noFill/>
          <a:ln w="9525">
            <a:noFill/>
            <a:miter lim="800000"/>
            <a:headEnd/>
            <a:tailEnd/>
          </a:ln>
        </p:spPr>
        <p:txBody>
          <a:bodyPr>
            <a:spAutoFit/>
          </a:bodyPr>
          <a:lstStyle/>
          <a:p>
            <a:pPr>
              <a:lnSpc>
                <a:spcPct val="110000"/>
              </a:lnSpc>
              <a:spcBef>
                <a:spcPct val="50000"/>
              </a:spcBef>
              <a:buFontTx/>
              <a:buChar char="•"/>
              <a:defRPr/>
            </a:pPr>
            <a:endParaRPr lang="en-US" sz="2400" b="1"/>
          </a:p>
        </p:txBody>
      </p:sp>
      <p:sp>
        <p:nvSpPr>
          <p:cNvPr id="9221" name="Rectangle 7">
            <a:extLst>
              <a:ext uri="{FF2B5EF4-FFF2-40B4-BE49-F238E27FC236}">
                <a16:creationId xmlns="" xmlns:a16="http://schemas.microsoft.com/office/drawing/2014/main" id="{E8120CD7-93A6-4973-B1F7-F2CD36A289D0}"/>
              </a:ext>
            </a:extLst>
          </p:cNvPr>
          <p:cNvSpPr>
            <a:spLocks noChangeArrowheads="1"/>
          </p:cNvSpPr>
          <p:nvPr/>
        </p:nvSpPr>
        <p:spPr bwMode="auto">
          <a:xfrm>
            <a:off x="4754564" y="71438"/>
            <a:ext cx="2908168" cy="492443"/>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600" b="1" dirty="0">
                <a:solidFill>
                  <a:srgbClr val="0000FF"/>
                </a:solidFill>
                <a:cs typeface="Times New Roman" panose="02020603050405020304" pitchFamily="18" charset="0"/>
              </a:rPr>
              <a:t>Instrumentation </a:t>
            </a:r>
            <a:endParaRPr lang="en-US" altLang="en-US" sz="2600" b="1" i="1" dirty="0">
              <a:solidFill>
                <a:srgbClr val="0000FF"/>
              </a:solidFill>
              <a:cs typeface="Times New Roman" panose="02020603050405020304" pitchFamily="18" charset="0"/>
            </a:endParaRPr>
          </a:p>
        </p:txBody>
      </p:sp>
      <p:sp>
        <p:nvSpPr>
          <p:cNvPr id="9222" name="Text Box 8">
            <a:extLst>
              <a:ext uri="{FF2B5EF4-FFF2-40B4-BE49-F238E27FC236}">
                <a16:creationId xmlns="" xmlns:a16="http://schemas.microsoft.com/office/drawing/2014/main" id="{1D6197B7-B0C5-4186-BF31-34B1E9746A3C}"/>
              </a:ext>
            </a:extLst>
          </p:cNvPr>
          <p:cNvSpPr txBox="1">
            <a:spLocks noChangeArrowheads="1"/>
          </p:cNvSpPr>
          <p:nvPr/>
        </p:nvSpPr>
        <p:spPr bwMode="auto">
          <a:xfrm>
            <a:off x="3786534" y="768352"/>
            <a:ext cx="6480175" cy="2089150"/>
          </a:xfrm>
          <a:prstGeom prst="rect">
            <a:avLst/>
          </a:prstGeom>
          <a:noFill/>
          <a:ln w="9525">
            <a:noFill/>
            <a:miter lim="800000"/>
            <a:headEnd/>
            <a:tailEnd/>
          </a:ln>
        </p:spPr>
        <p:txBody>
          <a:bodyPr>
            <a:spAutoFit/>
          </a:bodyPr>
          <a:lstStyle/>
          <a:p>
            <a:pPr>
              <a:lnSpc>
                <a:spcPct val="110000"/>
              </a:lnSpc>
              <a:spcBef>
                <a:spcPct val="50000"/>
              </a:spcBef>
              <a:buFontTx/>
              <a:buChar char="•"/>
              <a:defRPr/>
            </a:pPr>
            <a:r>
              <a:rPr lang="en-GB" sz="2200" dirty="0">
                <a:cs typeface="Times New Roman" pitchFamily="18" charset="0"/>
              </a:rPr>
              <a:t> 21 wave gauges and 8 ADV current meters;</a:t>
            </a:r>
          </a:p>
          <a:p>
            <a:pPr>
              <a:lnSpc>
                <a:spcPct val="110000"/>
              </a:lnSpc>
              <a:spcBef>
                <a:spcPct val="50000"/>
              </a:spcBef>
              <a:buFontTx/>
              <a:buChar char="•"/>
              <a:defRPr/>
            </a:pPr>
            <a:r>
              <a:rPr lang="en-GB" sz="2200" dirty="0">
                <a:cs typeface="Times New Roman" pitchFamily="18" charset="0"/>
              </a:rPr>
              <a:t> 4 Electro </a:t>
            </a:r>
            <a:r>
              <a:rPr lang="en-GB" sz="2200" dirty="0" err="1">
                <a:cs typeface="Times New Roman" pitchFamily="18" charset="0"/>
              </a:rPr>
              <a:t>Magnentic</a:t>
            </a:r>
            <a:r>
              <a:rPr lang="en-GB" sz="2200" dirty="0">
                <a:cs typeface="Times New Roman" pitchFamily="18" charset="0"/>
              </a:rPr>
              <a:t> current meters;</a:t>
            </a:r>
          </a:p>
          <a:p>
            <a:pPr>
              <a:lnSpc>
                <a:spcPct val="110000"/>
              </a:lnSpc>
              <a:spcBef>
                <a:spcPct val="50000"/>
              </a:spcBef>
              <a:buFontTx/>
              <a:buChar char="•"/>
              <a:defRPr/>
            </a:pPr>
            <a:r>
              <a:rPr lang="en-GB" sz="2200" dirty="0">
                <a:cs typeface="Times New Roman" pitchFamily="18" charset="0"/>
              </a:rPr>
              <a:t> 1 High resolution current – profiler;</a:t>
            </a:r>
          </a:p>
          <a:p>
            <a:pPr>
              <a:lnSpc>
                <a:spcPct val="110000"/>
              </a:lnSpc>
              <a:spcBef>
                <a:spcPct val="50000"/>
              </a:spcBef>
              <a:buFontTx/>
              <a:buChar char="•"/>
              <a:defRPr/>
            </a:pPr>
            <a:r>
              <a:rPr lang="en-GB" sz="2200" dirty="0">
                <a:cs typeface="Times New Roman" pitchFamily="18" charset="0"/>
              </a:rPr>
              <a:t> 1 bed profiler (mechanical).</a:t>
            </a:r>
          </a:p>
        </p:txBody>
      </p:sp>
      <p:pic>
        <p:nvPicPr>
          <p:cNvPr id="9223" name="Picture 6" descr="DSC_0389">
            <a:extLst>
              <a:ext uri="{FF2B5EF4-FFF2-40B4-BE49-F238E27FC236}">
                <a16:creationId xmlns="" xmlns:a16="http://schemas.microsoft.com/office/drawing/2014/main" id="{9E3F5D1E-B536-4FEA-8E7B-3929E488B4AC}"/>
              </a:ext>
            </a:extLst>
          </p:cNvPr>
          <p:cNvPicPr>
            <a:picLocks noChangeAspect="1" noChangeArrowheads="1"/>
          </p:cNvPicPr>
          <p:nvPr/>
        </p:nvPicPr>
        <p:blipFill>
          <a:blip r:embed="rId3" cstate="print"/>
          <a:srcRect/>
          <a:stretch>
            <a:fillRect/>
          </a:stretch>
        </p:blipFill>
        <p:spPr bwMode="auto">
          <a:xfrm>
            <a:off x="4524376" y="3571875"/>
            <a:ext cx="3071813" cy="2058988"/>
          </a:xfrm>
          <a:prstGeom prst="rect">
            <a:avLst/>
          </a:prstGeom>
          <a:ln>
            <a:solidFill>
              <a:schemeClr val="tx1"/>
            </a:solidFill>
          </a:ln>
          <a:effectLst>
            <a:outerShdw blurRad="190500" algn="tl" rotWithShape="0">
              <a:srgbClr val="000000">
                <a:alpha val="70000"/>
              </a:srgbClr>
            </a:outerShdw>
          </a:effectLst>
        </p:spPr>
      </p:pic>
      <p:pic>
        <p:nvPicPr>
          <p:cNvPr id="9224" name="Content Placeholder 10" descr="DSC00189.JPG">
            <a:extLst>
              <a:ext uri="{FF2B5EF4-FFF2-40B4-BE49-F238E27FC236}">
                <a16:creationId xmlns="" xmlns:a16="http://schemas.microsoft.com/office/drawing/2014/main" id="{FA3F859F-9DC9-4CB1-A93D-8084ECEC35A7}"/>
              </a:ext>
            </a:extLst>
          </p:cNvPr>
          <p:cNvPicPr>
            <a:picLocks noGrp="1" noChangeAspect="1"/>
          </p:cNvPicPr>
          <p:nvPr>
            <p:ph sz="half" idx="1"/>
          </p:nvPr>
        </p:nvPicPr>
        <p:blipFill>
          <a:blip r:embed="rId4" cstate="print"/>
          <a:srcRect/>
          <a:stretch>
            <a:fillRect/>
          </a:stretch>
        </p:blipFill>
        <p:spPr>
          <a:xfrm>
            <a:off x="7702550" y="3000376"/>
            <a:ext cx="2465388" cy="3286125"/>
          </a:xfrm>
          <a:ln>
            <a:solidFill>
              <a:schemeClr val="tx1"/>
            </a:solidFill>
          </a:ln>
          <a:effectLst>
            <a:outerShdw blurRad="190500" algn="tl" rotWithShape="0">
              <a:srgbClr val="000000">
                <a:alpha val="70000"/>
              </a:srgbClr>
            </a:outerShdw>
          </a:effectLst>
        </p:spPr>
      </p:pic>
      <p:sp>
        <p:nvSpPr>
          <p:cNvPr id="12" name="Footer Placeholder 6">
            <a:extLst>
              <a:ext uri="{FF2B5EF4-FFF2-40B4-BE49-F238E27FC236}">
                <a16:creationId xmlns="" xmlns:a16="http://schemas.microsoft.com/office/drawing/2014/main" id="{E67E6FC7-CC0E-447D-9915-758F90968A27}"/>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3" name="Straight Connector 12">
            <a:extLst>
              <a:ext uri="{FF2B5EF4-FFF2-40B4-BE49-F238E27FC236}">
                <a16:creationId xmlns="" xmlns:a16="http://schemas.microsoft.com/office/drawing/2014/main" id="{6B95C254-76BE-4441-AD8D-531BDAEB7DBA}"/>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07E7D5B5-1DEB-4F60-8A8B-C7065A37056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9" descr="14.JPG">
            <a:extLst>
              <a:ext uri="{FF2B5EF4-FFF2-40B4-BE49-F238E27FC236}">
                <a16:creationId xmlns="" xmlns:a16="http://schemas.microsoft.com/office/drawing/2014/main" id="{32117680-75A2-455E-B762-C8B89FA05496}"/>
              </a:ext>
            </a:extLst>
          </p:cNvPr>
          <p:cNvPicPr>
            <a:picLocks noGrp="1" noChangeAspect="1"/>
          </p:cNvPicPr>
          <p:nvPr>
            <p:ph sz="quarter" idx="2"/>
          </p:nvPr>
        </p:nvPicPr>
        <p:blipFill>
          <a:blip r:embed="rId2" cstate="print"/>
          <a:srcRect/>
          <a:stretch>
            <a:fillRect/>
          </a:stretch>
        </p:blipFill>
        <p:spPr>
          <a:xfrm>
            <a:off x="5313364" y="1143000"/>
            <a:ext cx="1639887" cy="2185988"/>
          </a:xfrm>
          <a:ln>
            <a:solidFill>
              <a:schemeClr val="tx1"/>
            </a:solidFill>
          </a:ln>
          <a:effectLst>
            <a:outerShdw blurRad="190500" algn="tl" rotWithShape="0">
              <a:srgbClr val="000000">
                <a:alpha val="70000"/>
              </a:srgbClr>
            </a:outerShdw>
          </a:effectLst>
        </p:spPr>
      </p:pic>
      <p:sp>
        <p:nvSpPr>
          <p:cNvPr id="10243" name="Text Box 5">
            <a:extLst>
              <a:ext uri="{FF2B5EF4-FFF2-40B4-BE49-F238E27FC236}">
                <a16:creationId xmlns="" xmlns:a16="http://schemas.microsoft.com/office/drawing/2014/main" id="{B8213890-8255-4728-8016-8F8C8CAF4EC7}"/>
              </a:ext>
            </a:extLst>
          </p:cNvPr>
          <p:cNvSpPr txBox="1">
            <a:spLocks noChangeArrowheads="1"/>
          </p:cNvSpPr>
          <p:nvPr/>
        </p:nvSpPr>
        <p:spPr bwMode="auto">
          <a:xfrm>
            <a:off x="2063750" y="1341438"/>
            <a:ext cx="4464050" cy="478272"/>
          </a:xfrm>
          <a:prstGeom prst="rect">
            <a:avLst/>
          </a:prstGeom>
          <a:noFill/>
          <a:ln w="9525">
            <a:noFill/>
            <a:miter lim="800000"/>
            <a:headEnd/>
            <a:tailEnd/>
          </a:ln>
        </p:spPr>
        <p:txBody>
          <a:bodyPr>
            <a:spAutoFit/>
          </a:bodyPr>
          <a:lstStyle/>
          <a:p>
            <a:pPr>
              <a:lnSpc>
                <a:spcPct val="110000"/>
              </a:lnSpc>
              <a:spcBef>
                <a:spcPct val="50000"/>
              </a:spcBef>
              <a:buFontTx/>
              <a:buChar char="•"/>
              <a:defRPr/>
            </a:pPr>
            <a:endParaRPr lang="en-US" sz="2400" b="1"/>
          </a:p>
        </p:txBody>
      </p:sp>
      <p:sp>
        <p:nvSpPr>
          <p:cNvPr id="10244" name="Rectangle 7">
            <a:extLst>
              <a:ext uri="{FF2B5EF4-FFF2-40B4-BE49-F238E27FC236}">
                <a16:creationId xmlns="" xmlns:a16="http://schemas.microsoft.com/office/drawing/2014/main" id="{BB287A64-B74F-4B76-8566-7D8C7A6AB96F}"/>
              </a:ext>
            </a:extLst>
          </p:cNvPr>
          <p:cNvSpPr>
            <a:spLocks noChangeArrowheads="1"/>
          </p:cNvSpPr>
          <p:nvPr/>
        </p:nvSpPr>
        <p:spPr bwMode="auto">
          <a:xfrm>
            <a:off x="4511676" y="260350"/>
            <a:ext cx="2908168" cy="492443"/>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600" b="1" dirty="0">
                <a:solidFill>
                  <a:srgbClr val="0000FF"/>
                </a:solidFill>
                <a:cs typeface="Times New Roman" panose="02020603050405020304" pitchFamily="18" charset="0"/>
              </a:rPr>
              <a:t>Instrumentation </a:t>
            </a:r>
            <a:endParaRPr lang="en-US" altLang="en-US" sz="2600" b="1" i="1" dirty="0">
              <a:solidFill>
                <a:srgbClr val="0000FF"/>
              </a:solidFill>
              <a:cs typeface="Times New Roman" panose="02020603050405020304" pitchFamily="18" charset="0"/>
            </a:endParaRPr>
          </a:p>
        </p:txBody>
      </p:sp>
      <p:pic>
        <p:nvPicPr>
          <p:cNvPr id="10245" name="Content Placeholder 14" descr="16.JPG">
            <a:extLst>
              <a:ext uri="{FF2B5EF4-FFF2-40B4-BE49-F238E27FC236}">
                <a16:creationId xmlns="" xmlns:a16="http://schemas.microsoft.com/office/drawing/2014/main" id="{CCEC7D71-510B-4723-9EEA-DDF5B68A7C9F}"/>
              </a:ext>
            </a:extLst>
          </p:cNvPr>
          <p:cNvPicPr>
            <a:picLocks noGrp="1" noChangeAspect="1"/>
          </p:cNvPicPr>
          <p:nvPr>
            <p:ph sz="half" idx="1"/>
          </p:nvPr>
        </p:nvPicPr>
        <p:blipFill>
          <a:blip r:embed="rId3" cstate="print"/>
          <a:srcRect/>
          <a:stretch>
            <a:fillRect/>
          </a:stretch>
        </p:blipFill>
        <p:spPr>
          <a:xfrm>
            <a:off x="1738314" y="1143001"/>
            <a:ext cx="3394075" cy="4525963"/>
          </a:xfrm>
          <a:ln>
            <a:solidFill>
              <a:schemeClr val="tx1"/>
            </a:solidFill>
          </a:ln>
          <a:effectLst>
            <a:outerShdw blurRad="190500" algn="tl" rotWithShape="0">
              <a:srgbClr val="000000">
                <a:alpha val="70000"/>
              </a:srgbClr>
            </a:outerShdw>
          </a:effectLst>
        </p:spPr>
      </p:pic>
      <p:pic>
        <p:nvPicPr>
          <p:cNvPr id="10246" name="Content Placeholder 12" descr="11.JPG">
            <a:extLst>
              <a:ext uri="{FF2B5EF4-FFF2-40B4-BE49-F238E27FC236}">
                <a16:creationId xmlns="" xmlns:a16="http://schemas.microsoft.com/office/drawing/2014/main" id="{E150DE0E-4049-41AF-BBAC-495554509E72}"/>
              </a:ext>
            </a:extLst>
          </p:cNvPr>
          <p:cNvPicPr>
            <a:picLocks noChangeAspect="1"/>
          </p:cNvPicPr>
          <p:nvPr/>
        </p:nvPicPr>
        <p:blipFill>
          <a:blip r:embed="rId4" cstate="print"/>
          <a:srcRect/>
          <a:stretch>
            <a:fillRect/>
          </a:stretch>
        </p:blipFill>
        <p:spPr bwMode="auto">
          <a:xfrm>
            <a:off x="7059614" y="1143001"/>
            <a:ext cx="3394075" cy="4525963"/>
          </a:xfrm>
          <a:prstGeom prst="rect">
            <a:avLst/>
          </a:prstGeom>
          <a:ln>
            <a:solidFill>
              <a:schemeClr val="tx1"/>
            </a:solidFill>
          </a:ln>
          <a:effectLst>
            <a:outerShdw blurRad="190500" algn="tl" rotWithShape="0">
              <a:srgbClr val="000000">
                <a:alpha val="70000"/>
              </a:srgbClr>
            </a:outerShdw>
          </a:effectLst>
        </p:spPr>
      </p:pic>
      <p:pic>
        <p:nvPicPr>
          <p:cNvPr id="10247" name="Content Placeholder 9" descr="12.JPG">
            <a:extLst>
              <a:ext uri="{FF2B5EF4-FFF2-40B4-BE49-F238E27FC236}">
                <a16:creationId xmlns="" xmlns:a16="http://schemas.microsoft.com/office/drawing/2014/main" id="{8DF60406-AC92-4BF6-ADAB-9708A92A5E2A}"/>
              </a:ext>
            </a:extLst>
          </p:cNvPr>
          <p:cNvPicPr>
            <a:picLocks noChangeAspect="1"/>
          </p:cNvPicPr>
          <p:nvPr/>
        </p:nvPicPr>
        <p:blipFill>
          <a:blip r:embed="rId5" cstate="print"/>
          <a:srcRect/>
          <a:stretch>
            <a:fillRect/>
          </a:stretch>
        </p:blipFill>
        <p:spPr bwMode="auto">
          <a:xfrm>
            <a:off x="5310189" y="3500439"/>
            <a:ext cx="1639887" cy="2185987"/>
          </a:xfrm>
          <a:prstGeom prst="rect">
            <a:avLst/>
          </a:prstGeom>
          <a:ln>
            <a:solidFill>
              <a:schemeClr val="tx1"/>
            </a:solidFill>
          </a:ln>
          <a:effectLst>
            <a:outerShdw blurRad="190500" algn="tl" rotWithShape="0">
              <a:srgbClr val="000000">
                <a:alpha val="70000"/>
              </a:srgbClr>
            </a:outerShdw>
          </a:effectLst>
        </p:spPr>
      </p:pic>
      <p:sp>
        <p:nvSpPr>
          <p:cNvPr id="10248" name="Content Placeholder 21">
            <a:extLst>
              <a:ext uri="{FF2B5EF4-FFF2-40B4-BE49-F238E27FC236}">
                <a16:creationId xmlns="" xmlns:a16="http://schemas.microsoft.com/office/drawing/2014/main" id="{272B261A-222F-46E8-812B-01ABE8CF5E73}"/>
              </a:ext>
            </a:extLst>
          </p:cNvPr>
          <p:cNvSpPr>
            <a:spLocks noGrp="1"/>
          </p:cNvSpPr>
          <p:nvPr>
            <p:ph sz="quarter" idx="3"/>
          </p:nvPr>
        </p:nvSpPr>
        <p:spPr/>
        <p:txBody>
          <a:bodyPr/>
          <a:lstStyle/>
          <a:p>
            <a:endParaRPr lang="en-US" altLang="en-US"/>
          </a:p>
        </p:txBody>
      </p:sp>
      <p:sp>
        <p:nvSpPr>
          <p:cNvPr id="11" name="Footer Placeholder 6">
            <a:extLst>
              <a:ext uri="{FF2B5EF4-FFF2-40B4-BE49-F238E27FC236}">
                <a16:creationId xmlns="" xmlns:a16="http://schemas.microsoft.com/office/drawing/2014/main" id="{400DD8BE-DBBD-49FC-945D-C47C5D724F60}"/>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2" name="Straight Connector 11">
            <a:extLst>
              <a:ext uri="{FF2B5EF4-FFF2-40B4-BE49-F238E27FC236}">
                <a16:creationId xmlns="" xmlns:a16="http://schemas.microsoft.com/office/drawing/2014/main" id="{02F54B65-6915-4678-AAE7-BEE24A34C317}"/>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C5F8C9AE-A953-4054-BE80-CDEDEED0115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a:extLst>
              <a:ext uri="{FF2B5EF4-FFF2-40B4-BE49-F238E27FC236}">
                <a16:creationId xmlns="" xmlns:a16="http://schemas.microsoft.com/office/drawing/2014/main" id="{1584E440-A474-4F33-8A41-222482C9FA04}"/>
              </a:ext>
            </a:extLst>
          </p:cNvPr>
          <p:cNvSpPr txBox="1">
            <a:spLocks noChangeArrowheads="1"/>
          </p:cNvSpPr>
          <p:nvPr/>
        </p:nvSpPr>
        <p:spPr bwMode="auto">
          <a:xfrm>
            <a:off x="4175126" y="142875"/>
            <a:ext cx="6024563" cy="1220788"/>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en-US" sz="2600" b="1" dirty="0">
                <a:solidFill>
                  <a:srgbClr val="0000FF"/>
                </a:solidFill>
                <a:cs typeface="Times New Roman" panose="02020603050405020304" pitchFamily="18" charset="0"/>
              </a:rPr>
              <a:t>Instrumentation </a:t>
            </a:r>
            <a:endParaRPr lang="en-US" altLang="en-US" sz="2600" b="1" i="1" dirty="0">
              <a:solidFill>
                <a:srgbClr val="0000FF"/>
              </a:solidFill>
              <a:cs typeface="Times New Roman" panose="02020603050405020304" pitchFamily="18" charset="0"/>
            </a:endParaRPr>
          </a:p>
          <a:p>
            <a:pPr eaLnBrk="1" hangingPunct="1">
              <a:spcBef>
                <a:spcPct val="50000"/>
              </a:spcBef>
            </a:pPr>
            <a:endParaRPr lang="it-IT" altLang="en-US" sz="3200" b="1" dirty="0">
              <a:solidFill>
                <a:srgbClr val="0000FF"/>
              </a:solidFill>
              <a:cs typeface="Times New Roman" panose="02020603050405020304" pitchFamily="18" charset="0"/>
            </a:endParaRPr>
          </a:p>
        </p:txBody>
      </p:sp>
      <p:pic>
        <p:nvPicPr>
          <p:cNvPr id="11268" name="Picture 5" descr="DSC_0039">
            <a:extLst>
              <a:ext uri="{FF2B5EF4-FFF2-40B4-BE49-F238E27FC236}">
                <a16:creationId xmlns="" xmlns:a16="http://schemas.microsoft.com/office/drawing/2014/main" id="{61867175-431C-4F57-B328-DE18161D45B6}"/>
              </a:ext>
            </a:extLst>
          </p:cNvPr>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a:xfrm>
            <a:off x="8191500" y="3863975"/>
            <a:ext cx="0" cy="0"/>
          </a:xfrm>
          <a:noFill/>
        </p:spPr>
      </p:pic>
      <p:sp>
        <p:nvSpPr>
          <p:cNvPr id="11269" name="Text Box 7">
            <a:extLst>
              <a:ext uri="{FF2B5EF4-FFF2-40B4-BE49-F238E27FC236}">
                <a16:creationId xmlns="" xmlns:a16="http://schemas.microsoft.com/office/drawing/2014/main" id="{9A086839-A5A0-4137-ABBF-A1D205104815}"/>
              </a:ext>
            </a:extLst>
          </p:cNvPr>
          <p:cNvSpPr txBox="1">
            <a:spLocks noChangeArrowheads="1"/>
          </p:cNvSpPr>
          <p:nvPr/>
        </p:nvSpPr>
        <p:spPr bwMode="auto">
          <a:xfrm>
            <a:off x="1992313" y="1700213"/>
            <a:ext cx="4464050" cy="1604962"/>
          </a:xfrm>
          <a:prstGeom prst="rect">
            <a:avLst/>
          </a:prstGeom>
          <a:noFill/>
          <a:ln w="9525">
            <a:noFill/>
            <a:miter lim="800000"/>
            <a:headEnd/>
            <a:tailEnd/>
          </a:ln>
        </p:spPr>
        <p:txBody>
          <a:bodyPr>
            <a:spAutoFit/>
          </a:bodyPr>
          <a:lstStyle/>
          <a:p>
            <a:pPr>
              <a:spcBef>
                <a:spcPct val="50000"/>
              </a:spcBef>
              <a:buFontTx/>
              <a:buChar char="•"/>
              <a:defRPr/>
            </a:pPr>
            <a:r>
              <a:rPr lang="en-GB">
                <a:latin typeface="+mj-lt"/>
              </a:rPr>
              <a:t>Progress of experiments </a:t>
            </a:r>
          </a:p>
          <a:p>
            <a:pPr>
              <a:spcBef>
                <a:spcPct val="50000"/>
              </a:spcBef>
              <a:buFontTx/>
              <a:buChar char="•"/>
              <a:defRPr/>
            </a:pPr>
            <a:r>
              <a:rPr lang="en-GB">
                <a:latin typeface="+mj-lt"/>
              </a:rPr>
              <a:t>Instrument layout</a:t>
            </a:r>
          </a:p>
          <a:p>
            <a:pPr>
              <a:spcBef>
                <a:spcPct val="50000"/>
              </a:spcBef>
              <a:buFontTx/>
              <a:buChar char="•"/>
              <a:defRPr/>
            </a:pPr>
            <a:r>
              <a:rPr lang="en-GB">
                <a:latin typeface="+mj-lt"/>
              </a:rPr>
              <a:t>First results</a:t>
            </a:r>
          </a:p>
          <a:p>
            <a:pPr>
              <a:spcBef>
                <a:spcPct val="50000"/>
              </a:spcBef>
              <a:buFontTx/>
              <a:buChar char="•"/>
              <a:defRPr/>
            </a:pPr>
            <a:r>
              <a:rPr lang="en-GB">
                <a:latin typeface="+mj-lt"/>
              </a:rPr>
              <a:t>Remaining test</a:t>
            </a:r>
          </a:p>
        </p:txBody>
      </p:sp>
      <p:pic>
        <p:nvPicPr>
          <p:cNvPr id="11270" name="Picture 8" descr="instrum1">
            <a:extLst>
              <a:ext uri="{FF2B5EF4-FFF2-40B4-BE49-F238E27FC236}">
                <a16:creationId xmlns="" xmlns:a16="http://schemas.microsoft.com/office/drawing/2014/main" id="{C666AC74-0BC9-467F-B20F-092CA34D84F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92312" y="829517"/>
            <a:ext cx="8207375"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6">
            <a:extLst>
              <a:ext uri="{FF2B5EF4-FFF2-40B4-BE49-F238E27FC236}">
                <a16:creationId xmlns="" xmlns:a16="http://schemas.microsoft.com/office/drawing/2014/main" id="{2DB3477E-9213-4088-98E0-2156A7E6A7B3}"/>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0" name="Straight Connector 9">
            <a:extLst>
              <a:ext uri="{FF2B5EF4-FFF2-40B4-BE49-F238E27FC236}">
                <a16:creationId xmlns="" xmlns:a16="http://schemas.microsoft.com/office/drawing/2014/main" id="{792928C6-848F-4C1F-BCAB-662015FB90E0}"/>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7DB5E899-C671-48A1-B1D0-3EDCC630C5C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202722" y="7002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41187" y="1167868"/>
            <a:ext cx="12084909" cy="5170646"/>
          </a:xfrm>
          <a:prstGeom prst="rect">
            <a:avLst/>
          </a:prstGeom>
        </p:spPr>
        <p:txBody>
          <a:bodyPr wrap="square">
            <a:spAutoFit/>
          </a:bodyPr>
          <a:lstStyle/>
          <a:p>
            <a:r>
              <a:rPr lang="en-US" sz="2400" b="1" dirty="0"/>
              <a:t>Human Resources</a:t>
            </a:r>
          </a:p>
          <a:p>
            <a:endParaRPr lang="en-US" dirty="0"/>
          </a:p>
          <a:p>
            <a:r>
              <a:rPr lang="en-US" dirty="0"/>
              <a:t>P. </a:t>
            </a:r>
            <a:r>
              <a:rPr lang="en-US" dirty="0" err="1"/>
              <a:t>Prinos</a:t>
            </a:r>
            <a:r>
              <a:rPr lang="en-US" dirty="0"/>
              <a:t>, Professor </a:t>
            </a:r>
          </a:p>
          <a:p>
            <a:r>
              <a:rPr lang="en-US" dirty="0"/>
              <a:t>Fluid Mechanics, Turbulent Flows, Hydraulics of Closed conduits and Open channels, Urban Hydraulics, Water Supply systems</a:t>
            </a:r>
          </a:p>
          <a:p>
            <a:r>
              <a:rPr lang="en-US" dirty="0"/>
              <a:t>P. </a:t>
            </a:r>
            <a:r>
              <a:rPr lang="en-US" dirty="0" err="1"/>
              <a:t>Anagnostopoulos</a:t>
            </a:r>
            <a:r>
              <a:rPr lang="en-US" dirty="0"/>
              <a:t>, Professor</a:t>
            </a:r>
          </a:p>
          <a:p>
            <a:r>
              <a:rPr lang="en-US" dirty="0"/>
              <a:t>Fluid Mechanics, Unsteady Flows, </a:t>
            </a:r>
            <a:r>
              <a:rPr lang="en-US" dirty="0" err="1"/>
              <a:t>Hydrometry</a:t>
            </a:r>
            <a:r>
              <a:rPr lang="en-US" dirty="0"/>
              <a:t> and Hydraulic </a:t>
            </a:r>
            <a:r>
              <a:rPr lang="en-US" dirty="0" err="1"/>
              <a:t>Similtude</a:t>
            </a:r>
            <a:endParaRPr lang="en-US" dirty="0"/>
          </a:p>
          <a:p>
            <a:r>
              <a:rPr lang="en-US" dirty="0"/>
              <a:t>M. </a:t>
            </a:r>
            <a:r>
              <a:rPr lang="en-US" dirty="0" err="1"/>
              <a:t>Tsakiri</a:t>
            </a:r>
            <a:r>
              <a:rPr lang="en-US" dirty="0"/>
              <a:t>, </a:t>
            </a:r>
            <a:r>
              <a:rPr lang="en-US" dirty="0" err="1"/>
              <a:t>Ph.D</a:t>
            </a:r>
            <a:r>
              <a:rPr lang="en-US" dirty="0"/>
              <a:t> Candidate, Environmental Hydraulics </a:t>
            </a:r>
          </a:p>
          <a:p>
            <a:r>
              <a:rPr lang="en-US" dirty="0"/>
              <a:t>D. Kokkinos, </a:t>
            </a:r>
            <a:r>
              <a:rPr lang="en-US" dirty="0" err="1"/>
              <a:t>Ph.D</a:t>
            </a:r>
            <a:r>
              <a:rPr lang="en-US" dirty="0"/>
              <a:t> Candidate, Climate change </a:t>
            </a:r>
          </a:p>
          <a:p>
            <a:r>
              <a:rPr lang="en-US" dirty="0"/>
              <a:t>B. </a:t>
            </a:r>
            <a:r>
              <a:rPr lang="en-US" dirty="0" err="1"/>
              <a:t>Papaioannou</a:t>
            </a:r>
            <a:r>
              <a:rPr lang="en-US" dirty="0"/>
              <a:t>, </a:t>
            </a:r>
            <a:r>
              <a:rPr lang="en-US" dirty="0" err="1"/>
              <a:t>Ph.D</a:t>
            </a:r>
            <a:r>
              <a:rPr lang="en-US" dirty="0"/>
              <a:t> Candidate, Environmental Hydraulics</a:t>
            </a:r>
          </a:p>
          <a:p>
            <a:r>
              <a:rPr lang="en-US" dirty="0"/>
              <a:t>E. </a:t>
            </a:r>
            <a:r>
              <a:rPr lang="en-US" dirty="0" err="1"/>
              <a:t>Vaidou</a:t>
            </a:r>
            <a:r>
              <a:rPr lang="en-US" dirty="0"/>
              <a:t>, PhD candidate - research</a:t>
            </a:r>
          </a:p>
          <a:p>
            <a:r>
              <a:rPr lang="en-US" dirty="0"/>
              <a:t>P. </a:t>
            </a:r>
            <a:r>
              <a:rPr lang="en-US" dirty="0" err="1"/>
              <a:t>Vlachas</a:t>
            </a:r>
            <a:r>
              <a:rPr lang="en-US" dirty="0"/>
              <a:t>, PhD candidate - research</a:t>
            </a:r>
          </a:p>
          <a:p>
            <a:r>
              <a:rPr lang="en-US" dirty="0"/>
              <a:t>J. </a:t>
            </a:r>
            <a:r>
              <a:rPr lang="en-US" dirty="0" err="1"/>
              <a:t>Iliadis</a:t>
            </a:r>
            <a:r>
              <a:rPr lang="en-US" dirty="0"/>
              <a:t>, PhD candidate – research</a:t>
            </a:r>
          </a:p>
          <a:p>
            <a:r>
              <a:rPr lang="en-US" dirty="0"/>
              <a:t>P. </a:t>
            </a:r>
            <a:r>
              <a:rPr lang="en-US" dirty="0" err="1"/>
              <a:t>Vogiatzis</a:t>
            </a:r>
            <a:r>
              <a:rPr lang="en-US" dirty="0"/>
              <a:t>, Post graduate student</a:t>
            </a:r>
          </a:p>
          <a:p>
            <a:r>
              <a:rPr lang="en-US" dirty="0"/>
              <a:t>Dr. P. </a:t>
            </a:r>
            <a:r>
              <a:rPr lang="en-US" dirty="0" err="1"/>
              <a:t>Galiatsatou</a:t>
            </a:r>
            <a:r>
              <a:rPr lang="en-US" dirty="0"/>
              <a:t>, Research Associate, Climate Change, Water Systems and Extreme Events</a:t>
            </a:r>
          </a:p>
          <a:p>
            <a:r>
              <a:rPr lang="en-US" dirty="0"/>
              <a:t>Dr. </a:t>
            </a:r>
            <a:r>
              <a:rPr lang="en-US" dirty="0" err="1"/>
              <a:t>Theoharris</a:t>
            </a:r>
            <a:r>
              <a:rPr lang="en-US" dirty="0"/>
              <a:t> </a:t>
            </a:r>
            <a:r>
              <a:rPr lang="en-US" dirty="0" err="1"/>
              <a:t>Koftis</a:t>
            </a:r>
            <a:r>
              <a:rPr lang="en-US" dirty="0"/>
              <a:t>, Research Associate, Hydraulics of Open Channels</a:t>
            </a:r>
          </a:p>
          <a:p>
            <a:r>
              <a:rPr lang="en-US" dirty="0"/>
              <a:t>Dr. A </a:t>
            </a:r>
            <a:r>
              <a:rPr lang="en-US" dirty="0" err="1"/>
              <a:t>Stavridou</a:t>
            </a:r>
            <a:r>
              <a:rPr lang="en-US" dirty="0"/>
              <a:t>, Research Associate, Environmental Hydraulics</a:t>
            </a:r>
          </a:p>
          <a:p>
            <a:r>
              <a:rPr lang="en-US" dirty="0"/>
              <a:t>Dr. I. </a:t>
            </a:r>
            <a:r>
              <a:rPr lang="en-US" dirty="0" err="1"/>
              <a:t>Iordanidis</a:t>
            </a:r>
            <a:r>
              <a:rPr lang="en-US" dirty="0"/>
              <a:t>, PhD, Research Associate</a:t>
            </a:r>
          </a:p>
          <a:p>
            <a:r>
              <a:rPr lang="en-US" dirty="0"/>
              <a:t>Dr. G. </a:t>
            </a:r>
            <a:r>
              <a:rPr lang="en-US" dirty="0" err="1"/>
              <a:t>Paschalidis</a:t>
            </a:r>
            <a:r>
              <a:rPr lang="en-US" dirty="0"/>
              <a:t>, PhD, Research Associate</a:t>
            </a:r>
            <a:endParaRPr lang="el-GR" dirty="0"/>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187" y="100643"/>
            <a:ext cx="2067697" cy="680164"/>
          </a:xfrm>
          <a:prstGeom prst="rect">
            <a:avLst/>
          </a:prstGeom>
        </p:spPr>
      </p:pic>
    </p:spTree>
    <p:extLst>
      <p:ext uri="{BB962C8B-B14F-4D97-AF65-F5344CB8AC3E}">
        <p14:creationId xmlns="" xmlns:p14="http://schemas.microsoft.com/office/powerpoint/2010/main" val="538828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etup_bar6">
            <a:extLst>
              <a:ext uri="{FF2B5EF4-FFF2-40B4-BE49-F238E27FC236}">
                <a16:creationId xmlns="" xmlns:a16="http://schemas.microsoft.com/office/drawing/2014/main" id="{F7ED90A1-246F-41B2-AC45-83587C4C121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95550" y="908050"/>
            <a:ext cx="7507288" cy="5689600"/>
          </a:xfrm>
          <a:prstGeom prst="rect">
            <a:avLst/>
          </a:prstGeom>
          <a:noFill/>
          <a:extLst>
            <a:ext uri="{909E8E84-426E-40DD-AFC4-6F175D3DCCD1}">
              <a14:hiddenFill xmlns="" xmlns:a14="http://schemas.microsoft.com/office/drawing/2010/main">
                <a:solidFill>
                  <a:srgbClr val="FFFFFF"/>
                </a:solidFill>
              </a14:hiddenFill>
            </a:ext>
          </a:extLst>
        </p:spPr>
      </p:pic>
      <p:sp>
        <p:nvSpPr>
          <p:cNvPr id="36867" name="Text Box 3">
            <a:extLst>
              <a:ext uri="{FF2B5EF4-FFF2-40B4-BE49-F238E27FC236}">
                <a16:creationId xmlns="" xmlns:a16="http://schemas.microsoft.com/office/drawing/2014/main" id="{D6DD7E71-4DD2-44E9-92E7-A02D6F0FA825}"/>
              </a:ext>
            </a:extLst>
          </p:cNvPr>
          <p:cNvSpPr txBox="1">
            <a:spLocks noChangeArrowheads="1"/>
          </p:cNvSpPr>
          <p:nvPr/>
        </p:nvSpPr>
        <p:spPr bwMode="auto">
          <a:xfrm>
            <a:off x="1774825" y="115889"/>
            <a:ext cx="849630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en-US" sz="3200" b="1">
                <a:solidFill>
                  <a:srgbClr val="0000FF"/>
                </a:solidFill>
                <a:latin typeface="Times New Roman" panose="02020603050405020304" pitchFamily="18" charset="0"/>
                <a:cs typeface="Times New Roman" panose="02020603050405020304" pitchFamily="18" charset="0"/>
              </a:rPr>
              <a:t>Flow measurements</a:t>
            </a:r>
          </a:p>
        </p:txBody>
      </p:sp>
      <p:pic>
        <p:nvPicPr>
          <p:cNvPr id="36868" name="Picture 4" descr="DSC_0039">
            <a:extLst>
              <a:ext uri="{FF2B5EF4-FFF2-40B4-BE49-F238E27FC236}">
                <a16:creationId xmlns="" xmlns:a16="http://schemas.microsoft.com/office/drawing/2014/main" id="{5F70E1F9-EA43-4D92-83A5-F955AA4B181D}"/>
              </a:ext>
            </a:extLst>
          </p:cNvPr>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8191500" y="3863975"/>
            <a:ext cx="0" cy="0"/>
          </a:xfrm>
          <a:noFill/>
          <a:ln/>
          <a:extLs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6869" name="Picture 5" descr="DSC_0223">
            <a:extLst>
              <a:ext uri="{FF2B5EF4-FFF2-40B4-BE49-F238E27FC236}">
                <a16:creationId xmlns="" xmlns:a16="http://schemas.microsoft.com/office/drawing/2014/main" id="{693BD6FE-6079-4D9B-B087-134C0679EFC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74826" y="3943350"/>
            <a:ext cx="3960813" cy="26543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2CF1FE5D-DB0E-465A-A930-8D128C8F541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Ciem  slope 1_15">
            <a:extLst>
              <a:ext uri="{FF2B5EF4-FFF2-40B4-BE49-F238E27FC236}">
                <a16:creationId xmlns="" xmlns:a16="http://schemas.microsoft.com/office/drawing/2014/main" id="{8D1434C7-733F-46AF-ACCD-4E0188FDEC4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74826" y="692151"/>
            <a:ext cx="64801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3" descr="Layout">
            <a:extLst>
              <a:ext uri="{FF2B5EF4-FFF2-40B4-BE49-F238E27FC236}">
                <a16:creationId xmlns="" xmlns:a16="http://schemas.microsoft.com/office/drawing/2014/main" id="{0AF29278-BAC7-48BF-9D2A-1D64B1BB64B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t="5093"/>
          <a:stretch>
            <a:fillRect/>
          </a:stretch>
        </p:blipFill>
        <p:spPr bwMode="auto">
          <a:xfrm>
            <a:off x="1774826" y="692150"/>
            <a:ext cx="7978775" cy="53657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844" name="Group 4">
            <a:extLst>
              <a:ext uri="{FF2B5EF4-FFF2-40B4-BE49-F238E27FC236}">
                <a16:creationId xmlns="" xmlns:a16="http://schemas.microsoft.com/office/drawing/2014/main" id="{AEEA2784-6358-44D9-A144-012411A3F25D}"/>
              </a:ext>
            </a:extLst>
          </p:cNvPr>
          <p:cNvGrpSpPr>
            <a:grpSpLocks/>
          </p:cNvGrpSpPr>
          <p:nvPr/>
        </p:nvGrpSpPr>
        <p:grpSpPr bwMode="auto">
          <a:xfrm>
            <a:off x="1703388" y="3284538"/>
            <a:ext cx="6913562" cy="3384550"/>
            <a:chOff x="113" y="2069"/>
            <a:chExt cx="4355" cy="1887"/>
          </a:xfrm>
        </p:grpSpPr>
        <p:sp>
          <p:nvSpPr>
            <p:cNvPr id="35845" name="Rectangle 5">
              <a:extLst>
                <a:ext uri="{FF2B5EF4-FFF2-40B4-BE49-F238E27FC236}">
                  <a16:creationId xmlns="" xmlns:a16="http://schemas.microsoft.com/office/drawing/2014/main" id="{F1A5EDEC-E7C1-4C9C-98C8-3D844BBC936E}"/>
                </a:ext>
              </a:extLst>
            </p:cNvPr>
            <p:cNvSpPr>
              <a:spLocks noChangeArrowheads="1"/>
            </p:cNvSpPr>
            <p:nvPr/>
          </p:nvSpPr>
          <p:spPr bwMode="auto">
            <a:xfrm>
              <a:off x="113" y="2069"/>
              <a:ext cx="4355" cy="1887"/>
            </a:xfrm>
            <a:prstGeom prst="rect">
              <a:avLst/>
            </a:prstGeom>
            <a:solidFill>
              <a:srgbClr val="80808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Text Box 6">
              <a:extLst>
                <a:ext uri="{FF2B5EF4-FFF2-40B4-BE49-F238E27FC236}">
                  <a16:creationId xmlns="" xmlns:a16="http://schemas.microsoft.com/office/drawing/2014/main" id="{5BDBA73C-6762-40CC-9DA2-51C944BC4266}"/>
                </a:ext>
              </a:extLst>
            </p:cNvPr>
            <p:cNvSpPr txBox="1">
              <a:spLocks noChangeArrowheads="1"/>
            </p:cNvSpPr>
            <p:nvPr/>
          </p:nvSpPr>
          <p:spPr bwMode="auto">
            <a:xfrm>
              <a:off x="3312" y="2523"/>
              <a:ext cx="1065" cy="978"/>
            </a:xfrm>
            <a:prstGeom prst="rect">
              <a:avLst/>
            </a:prstGeom>
            <a:solidFill>
              <a:srgbClr val="D0CEC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a:latin typeface="Verdana" panose="020B0604030504040204" pitchFamily="34" charset="0"/>
                </a:rPr>
                <a:t>2 Meadow densities (</a:t>
              </a:r>
              <a:r>
                <a:rPr lang="en-GB" altLang="en-US" b="1"/>
                <a:t>shoots/m</a:t>
              </a:r>
              <a:r>
                <a:rPr lang="en-GB" altLang="en-US" b="1" baseline="30000"/>
                <a:t>2</a:t>
              </a:r>
              <a:r>
                <a:rPr lang="en-GB" altLang="en-US"/>
                <a:t> )</a:t>
              </a:r>
              <a:r>
                <a:rPr lang="en-GB" altLang="en-US" sz="1600">
                  <a:latin typeface="Verdana" panose="020B0604030504040204" pitchFamily="34" charset="0"/>
                </a:rPr>
                <a:t>:</a:t>
              </a:r>
              <a:r>
                <a:rPr lang="en-GB" altLang="en-US" sz="1400">
                  <a:latin typeface="Verdana" panose="020B0604030504040204" pitchFamily="34" charset="0"/>
                </a:rPr>
                <a:t>  </a:t>
              </a:r>
            </a:p>
            <a:p>
              <a:pPr algn="ctr">
                <a:spcBef>
                  <a:spcPct val="50000"/>
                </a:spcBef>
              </a:pPr>
              <a:r>
                <a:rPr lang="en-GB" altLang="en-US" sz="1400" b="1">
                  <a:latin typeface="Verdana" panose="020B0604030504040204" pitchFamily="34" charset="0"/>
                </a:rPr>
                <a:t>360</a:t>
              </a:r>
              <a:r>
                <a:rPr lang="en-GB" altLang="en-US" sz="1400">
                  <a:latin typeface="Verdana" panose="020B0604030504040204" pitchFamily="34" charset="0"/>
                </a:rPr>
                <a:t> (un-staggered)</a:t>
              </a:r>
            </a:p>
            <a:p>
              <a:pPr algn="ctr">
                <a:spcBef>
                  <a:spcPct val="50000"/>
                </a:spcBef>
              </a:pPr>
              <a:r>
                <a:rPr lang="en-GB" altLang="en-US" sz="1400" b="1">
                  <a:latin typeface="Verdana" panose="020B0604030504040204" pitchFamily="34" charset="0"/>
                </a:rPr>
                <a:t>180 </a:t>
              </a:r>
              <a:r>
                <a:rPr lang="en-GB" altLang="en-US" sz="1400">
                  <a:latin typeface="Verdana" panose="020B0604030504040204" pitchFamily="34" charset="0"/>
                </a:rPr>
                <a:t>(staggered)</a:t>
              </a:r>
              <a:r>
                <a:rPr lang="en-GB" altLang="en-US" sz="1600">
                  <a:solidFill>
                    <a:schemeClr val="accent2"/>
                  </a:solidFill>
                  <a:latin typeface="Verdana" panose="020B0604030504040204" pitchFamily="34" charset="0"/>
                </a:rPr>
                <a:t> </a:t>
              </a:r>
            </a:p>
          </p:txBody>
        </p:sp>
        <p:sp>
          <p:nvSpPr>
            <p:cNvPr id="35847" name="Text Box 7">
              <a:extLst>
                <a:ext uri="{FF2B5EF4-FFF2-40B4-BE49-F238E27FC236}">
                  <a16:creationId xmlns="" xmlns:a16="http://schemas.microsoft.com/office/drawing/2014/main" id="{5ACFE438-C11B-4003-9F83-CC1CB698588C}"/>
                </a:ext>
              </a:extLst>
            </p:cNvPr>
            <p:cNvSpPr txBox="1">
              <a:spLocks noChangeArrowheads="1"/>
            </p:cNvSpPr>
            <p:nvPr/>
          </p:nvSpPr>
          <p:spPr bwMode="auto">
            <a:xfrm>
              <a:off x="1543" y="2977"/>
              <a:ext cx="363" cy="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a:t>X</a:t>
              </a:r>
            </a:p>
          </p:txBody>
        </p:sp>
        <p:sp>
          <p:nvSpPr>
            <p:cNvPr id="35848" name="Text Box 8">
              <a:extLst>
                <a:ext uri="{FF2B5EF4-FFF2-40B4-BE49-F238E27FC236}">
                  <a16:creationId xmlns="" xmlns:a16="http://schemas.microsoft.com/office/drawing/2014/main" id="{DF89ADF6-B186-4ADE-AF0D-3E65CAB189E1}"/>
                </a:ext>
              </a:extLst>
            </p:cNvPr>
            <p:cNvSpPr txBox="1">
              <a:spLocks noChangeArrowheads="1"/>
            </p:cNvSpPr>
            <p:nvPr/>
          </p:nvSpPr>
          <p:spPr bwMode="auto">
            <a:xfrm>
              <a:off x="2042" y="2432"/>
              <a:ext cx="862" cy="1142"/>
            </a:xfrm>
            <a:prstGeom prst="rect">
              <a:avLst/>
            </a:prstGeom>
            <a:solidFill>
              <a:srgbClr val="D0CEC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a:latin typeface="Verdana" panose="020B0604030504040204" pitchFamily="34" charset="0"/>
                </a:rPr>
                <a:t>4 Water depths (m)</a:t>
              </a:r>
            </a:p>
            <a:p>
              <a:pPr algn="ctr">
                <a:spcBef>
                  <a:spcPct val="50000"/>
                </a:spcBef>
              </a:pPr>
              <a:r>
                <a:rPr lang="en-GB" altLang="en-US" sz="1600">
                  <a:latin typeface="Verdana" panose="020B0604030504040204" pitchFamily="34" charset="0"/>
                </a:rPr>
                <a:t>1.8 </a:t>
              </a:r>
            </a:p>
            <a:p>
              <a:pPr algn="ctr">
                <a:spcBef>
                  <a:spcPct val="50000"/>
                </a:spcBef>
              </a:pPr>
              <a:r>
                <a:rPr lang="en-GB" altLang="en-US" sz="1600">
                  <a:latin typeface="Verdana" panose="020B0604030504040204" pitchFamily="34" charset="0"/>
                </a:rPr>
                <a:t>2</a:t>
              </a:r>
            </a:p>
            <a:p>
              <a:pPr algn="ctr">
                <a:spcBef>
                  <a:spcPct val="50000"/>
                </a:spcBef>
              </a:pPr>
              <a:r>
                <a:rPr lang="en-GB" altLang="en-US" sz="1600">
                  <a:latin typeface="Verdana" panose="020B0604030504040204" pitchFamily="34" charset="0"/>
                </a:rPr>
                <a:t>2.2  </a:t>
              </a:r>
            </a:p>
            <a:p>
              <a:pPr algn="ctr">
                <a:spcBef>
                  <a:spcPct val="50000"/>
                </a:spcBef>
              </a:pPr>
              <a:r>
                <a:rPr lang="en-GB" altLang="en-US" sz="1600">
                  <a:latin typeface="Verdana" panose="020B0604030504040204" pitchFamily="34" charset="0"/>
                </a:rPr>
                <a:t>2.4</a:t>
              </a:r>
              <a:endParaRPr lang="en-GB" altLang="en-US">
                <a:latin typeface="Verdana" panose="020B0604030504040204" pitchFamily="34" charset="0"/>
              </a:endParaRPr>
            </a:p>
          </p:txBody>
        </p:sp>
        <p:sp>
          <p:nvSpPr>
            <p:cNvPr id="35849" name="Text Box 9">
              <a:extLst>
                <a:ext uri="{FF2B5EF4-FFF2-40B4-BE49-F238E27FC236}">
                  <a16:creationId xmlns="" xmlns:a16="http://schemas.microsoft.com/office/drawing/2014/main" id="{0AB5A5D0-BB31-4A19-936A-47B6FBA3E593}"/>
                </a:ext>
              </a:extLst>
            </p:cNvPr>
            <p:cNvSpPr txBox="1">
              <a:spLocks noChangeArrowheads="1"/>
            </p:cNvSpPr>
            <p:nvPr/>
          </p:nvSpPr>
          <p:spPr bwMode="auto">
            <a:xfrm>
              <a:off x="2949" y="2931"/>
              <a:ext cx="363" cy="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a:t>X</a:t>
              </a:r>
            </a:p>
          </p:txBody>
        </p:sp>
        <p:sp>
          <p:nvSpPr>
            <p:cNvPr id="35850" name="Text Box 10">
              <a:extLst>
                <a:ext uri="{FF2B5EF4-FFF2-40B4-BE49-F238E27FC236}">
                  <a16:creationId xmlns="" xmlns:a16="http://schemas.microsoft.com/office/drawing/2014/main" id="{80B2BC08-CD9D-4962-87B8-FEBF0B31BDBC}"/>
                </a:ext>
              </a:extLst>
            </p:cNvPr>
            <p:cNvSpPr txBox="1">
              <a:spLocks noChangeArrowheads="1"/>
            </p:cNvSpPr>
            <p:nvPr/>
          </p:nvSpPr>
          <p:spPr bwMode="auto">
            <a:xfrm>
              <a:off x="1837" y="2115"/>
              <a:ext cx="1451" cy="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000" b="1">
                  <a:latin typeface="Comic Sans MS" panose="030F0702030302020204" pitchFamily="66" charset="0"/>
                </a:rPr>
                <a:t>Tests performed</a:t>
              </a:r>
            </a:p>
          </p:txBody>
        </p:sp>
      </p:grpSp>
      <p:sp>
        <p:nvSpPr>
          <p:cNvPr id="35851" name="Text Box 11">
            <a:extLst>
              <a:ext uri="{FF2B5EF4-FFF2-40B4-BE49-F238E27FC236}">
                <a16:creationId xmlns="" xmlns:a16="http://schemas.microsoft.com/office/drawing/2014/main" id="{4CCFF90D-86B3-4FCD-AD15-01DB228BBFEE}"/>
              </a:ext>
            </a:extLst>
          </p:cNvPr>
          <p:cNvSpPr txBox="1">
            <a:spLocks noChangeArrowheads="1"/>
          </p:cNvSpPr>
          <p:nvPr/>
        </p:nvSpPr>
        <p:spPr bwMode="auto">
          <a:xfrm>
            <a:off x="1992314" y="115889"/>
            <a:ext cx="6480175"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3200" b="1">
                <a:latin typeface="Comic Sans MS" panose="030F0702030302020204" pitchFamily="66" charset="0"/>
              </a:rPr>
              <a:t>	   </a:t>
            </a:r>
            <a:r>
              <a:rPr lang="it-IT" altLang="en-US" sz="3200" b="1">
                <a:solidFill>
                  <a:srgbClr val="0000FF"/>
                </a:solidFill>
                <a:latin typeface="Times New Roman" panose="02020603050405020304" pitchFamily="18" charset="0"/>
              </a:rPr>
              <a:t>The experiments</a:t>
            </a:r>
          </a:p>
        </p:txBody>
      </p:sp>
      <p:graphicFrame>
        <p:nvGraphicFramePr>
          <p:cNvPr id="35852" name="Group 12">
            <a:extLst>
              <a:ext uri="{FF2B5EF4-FFF2-40B4-BE49-F238E27FC236}">
                <a16:creationId xmlns="" xmlns:a16="http://schemas.microsoft.com/office/drawing/2014/main" id="{DF8ACA05-9E95-41F4-BFFC-90F390A51419}"/>
              </a:ext>
            </a:extLst>
          </p:cNvPr>
          <p:cNvGraphicFramePr>
            <a:graphicFrameLocks noGrp="1"/>
          </p:cNvGraphicFramePr>
          <p:nvPr/>
        </p:nvGraphicFramePr>
        <p:xfrm>
          <a:off x="1884364" y="3429000"/>
          <a:ext cx="1944687" cy="3045778"/>
        </p:xfrm>
        <a:graphic>
          <a:graphicData uri="http://schemas.openxmlformats.org/drawingml/2006/table">
            <a:tbl>
              <a:tblPr/>
              <a:tblGrid>
                <a:gridCol w="974725">
                  <a:extLst>
                    <a:ext uri="{9D8B030D-6E8A-4147-A177-3AD203B41FA5}">
                      <a16:colId xmlns="" xmlns:a16="http://schemas.microsoft.com/office/drawing/2014/main" val="1552313714"/>
                    </a:ext>
                  </a:extLst>
                </a:gridCol>
                <a:gridCol w="969962">
                  <a:extLst>
                    <a:ext uri="{9D8B030D-6E8A-4147-A177-3AD203B41FA5}">
                      <a16:colId xmlns="" xmlns:a16="http://schemas.microsoft.com/office/drawing/2014/main" val="3451063916"/>
                    </a:ext>
                  </a:extLst>
                </a:gridCol>
              </a:tblGrid>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Verdana" panose="020B0604030504040204" pitchFamily="34" charset="0"/>
                        </a:rPr>
                        <a:t>Regular</a:t>
                      </a:r>
                    </a:p>
                  </a:txBody>
                  <a:tcPr anchor="b" horzOverflow="overflow">
                    <a:lnL cap="flat">
                      <a:noFill/>
                    </a:lnL>
                    <a:lnR>
                      <a:noFill/>
                    </a:lnR>
                    <a:lnT cap="fla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Verdana" panose="020B0604030504040204" pitchFamily="34" charset="0"/>
                        </a:rPr>
                        <a:t>waves</a:t>
                      </a:r>
                    </a:p>
                  </a:txBody>
                  <a:tcPr anchor="b" horzOverflow="overflow">
                    <a:lnL>
                      <a:noFill/>
                    </a:lnL>
                    <a:lnR cap="flat">
                      <a:noFill/>
                    </a:lnR>
                    <a:lnT cap="flat">
                      <a:noFill/>
                    </a:lnT>
                    <a:lnB>
                      <a:noFill/>
                    </a:lnB>
                    <a:lnTlToBr>
                      <a:noFill/>
                    </a:lnTlToBr>
                    <a:lnBlToTr>
                      <a:noFill/>
                    </a:lnBlToTr>
                    <a:solidFill>
                      <a:srgbClr val="D0CECF"/>
                    </a:solidFill>
                  </a:tcPr>
                </a:tc>
                <a:extLst>
                  <a:ext uri="{0D108BD9-81ED-4DB2-BD59-A6C34878D82A}">
                    <a16:rowId xmlns="" xmlns:a16="http://schemas.microsoft.com/office/drawing/2014/main" val="2338009248"/>
                  </a:ext>
                </a:extLst>
              </a:tr>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Verdana" panose="020B0604030504040204" pitchFamily="34" charset="0"/>
                        </a:rPr>
                        <a:t>H (m)</a:t>
                      </a: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Verdana" panose="020B0604030504040204" pitchFamily="34" charset="0"/>
                        </a:rPr>
                        <a:t>T (s)</a:t>
                      </a: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1534810937"/>
                  </a:ext>
                </a:extLst>
              </a:tr>
              <a:tr h="274638">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0.45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2</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342119918"/>
                  </a:ext>
                </a:extLst>
              </a:tr>
              <a:tr h="363538">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2.3</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2902890412"/>
                  </a:ext>
                </a:extLst>
              </a:tr>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3</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2806246479"/>
                  </a:ext>
                </a:extLst>
              </a:tr>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3.5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1174691203"/>
                  </a:ext>
                </a:extLst>
              </a:tr>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0.5</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4</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3256057862"/>
                  </a:ext>
                </a:extLst>
              </a:tr>
              <a:tr h="274638">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0.4</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4</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a:noFill/>
                    </a:lnB>
                    <a:lnTlToBr>
                      <a:noFill/>
                    </a:lnTlToBr>
                    <a:lnBlToTr>
                      <a:noFill/>
                    </a:lnBlToTr>
                    <a:solidFill>
                      <a:srgbClr val="D0CECF"/>
                    </a:solidFill>
                  </a:tcPr>
                </a:tc>
                <a:extLst>
                  <a:ext uri="{0D108BD9-81ED-4DB2-BD59-A6C34878D82A}">
                    <a16:rowId xmlns="" xmlns:a16="http://schemas.microsoft.com/office/drawing/2014/main" val="4131418474"/>
                  </a:ext>
                </a:extLst>
              </a:tr>
              <a:tr h="27305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0.4</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cap="flat">
                      <a:noFill/>
                    </a:lnL>
                    <a:lnR>
                      <a:noFill/>
                    </a:lnR>
                    <a:lnT>
                      <a:noFill/>
                    </a:lnT>
                    <a:lnB cap="flat">
                      <a:noFill/>
                    </a:lnB>
                    <a:lnTlToBr>
                      <a:noFill/>
                    </a:lnTlToBr>
                    <a:lnBlToTr>
                      <a:noFill/>
                    </a:lnBlToTr>
                    <a:solidFill>
                      <a:srgbClr val="D0CECF"/>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Verdana" panose="020B0604030504040204" pitchFamily="34" charset="0"/>
                        </a:rPr>
                        <a:t>3</a:t>
                      </a:r>
                      <a:endParaRPr kumimoji="0" lang="en-GB" altLang="en-US" sz="1600" b="0" i="0" u="none" strike="noStrike" cap="none" normalizeH="0" baseline="0">
                        <a:ln>
                          <a:noFill/>
                        </a:ln>
                        <a:solidFill>
                          <a:schemeClr val="tx1"/>
                        </a:solidFill>
                        <a:effectLst/>
                        <a:latin typeface="Verdana" panose="020B0604030504040204" pitchFamily="34" charset="0"/>
                      </a:endParaRPr>
                    </a:p>
                  </a:txBody>
                  <a:tcPr anchor="b" horzOverflow="overflow">
                    <a:lnL>
                      <a:noFill/>
                    </a:lnL>
                    <a:lnR cap="flat">
                      <a:noFill/>
                    </a:lnR>
                    <a:lnT>
                      <a:noFill/>
                    </a:lnT>
                    <a:lnB cap="flat">
                      <a:noFill/>
                    </a:lnB>
                    <a:lnTlToBr>
                      <a:noFill/>
                    </a:lnTlToBr>
                    <a:lnBlToTr>
                      <a:noFill/>
                    </a:lnBlToTr>
                    <a:solidFill>
                      <a:srgbClr val="D0CECF"/>
                    </a:solidFill>
                  </a:tcPr>
                </a:tc>
                <a:extLst>
                  <a:ext uri="{0D108BD9-81ED-4DB2-BD59-A6C34878D82A}">
                    <a16:rowId xmlns="" xmlns:a16="http://schemas.microsoft.com/office/drawing/2014/main" val="821389149"/>
                  </a:ext>
                </a:extLst>
              </a:tr>
            </a:tbl>
          </a:graphicData>
        </a:graphic>
      </p:graphicFrame>
      <p:sp>
        <p:nvSpPr>
          <p:cNvPr id="35875" name="Text Box 35">
            <a:extLst>
              <a:ext uri="{FF2B5EF4-FFF2-40B4-BE49-F238E27FC236}">
                <a16:creationId xmlns="" xmlns:a16="http://schemas.microsoft.com/office/drawing/2014/main" id="{5A90E953-F118-40A9-B4B8-69AA7212DA54}"/>
              </a:ext>
            </a:extLst>
          </p:cNvPr>
          <p:cNvSpPr txBox="1">
            <a:spLocks noChangeArrowheads="1"/>
          </p:cNvSpPr>
          <p:nvPr/>
        </p:nvSpPr>
        <p:spPr bwMode="auto">
          <a:xfrm>
            <a:off x="8686801" y="4508501"/>
            <a:ext cx="1801813" cy="204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solidFill>
                  <a:srgbClr val="4D4D4D"/>
                </a:solidFill>
                <a:latin typeface="Verdana" panose="020B0604030504040204" pitchFamily="34" charset="0"/>
              </a:rPr>
              <a:t>= 50 tests with Regular waves </a:t>
            </a:r>
          </a:p>
          <a:p>
            <a:pPr algn="ctr">
              <a:spcBef>
                <a:spcPct val="50000"/>
              </a:spcBef>
            </a:pPr>
            <a:endParaRPr lang="en-GB" altLang="en-US" sz="1600" b="1">
              <a:solidFill>
                <a:srgbClr val="4D4D4D"/>
              </a:solidFill>
              <a:latin typeface="Verdana" panose="020B0604030504040204" pitchFamily="34" charset="0"/>
            </a:endParaRPr>
          </a:p>
          <a:p>
            <a:pPr algn="ctr">
              <a:spcBef>
                <a:spcPct val="50000"/>
              </a:spcBef>
            </a:pPr>
            <a:r>
              <a:rPr lang="en-GB" altLang="en-US" sz="1600" b="1">
                <a:solidFill>
                  <a:srgbClr val="4D4D4D"/>
                </a:solidFill>
                <a:latin typeface="Verdana" panose="020B0604030504040204" pitchFamily="34" charset="0"/>
              </a:rPr>
              <a:t>(+50 with irregular waves)</a:t>
            </a:r>
          </a:p>
        </p:txBody>
      </p:sp>
      <p:pic>
        <p:nvPicPr>
          <p:cNvPr id="35876" name="Picture 36" descr="DSC_0107">
            <a:extLst>
              <a:ext uri="{FF2B5EF4-FFF2-40B4-BE49-F238E27FC236}">
                <a16:creationId xmlns="" xmlns:a16="http://schemas.microsoft.com/office/drawing/2014/main" id="{057D96DA-9AA0-4CE3-9A5D-FC0BC56C744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543925" y="71438"/>
            <a:ext cx="2008188" cy="299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4DBCB6AE-80B4-4C03-BC9F-F2D3A24298F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extLst>
      <p:ext uri="{BB962C8B-B14F-4D97-AF65-F5344CB8AC3E}">
        <p14:creationId xmlns="" xmlns:p14="http://schemas.microsoft.com/office/powerpoint/2010/main" val="3928259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35843"/>
                                        </p:tgtEl>
                                      </p:cBhvr>
                                    </p:animEffect>
                                    <p:set>
                                      <p:cBhvr>
                                        <p:cTn id="15" dur="1" fill="hold">
                                          <p:stCondLst>
                                            <p:cond delay="499"/>
                                          </p:stCondLst>
                                        </p:cTn>
                                        <p:tgtEl>
                                          <p:spTgt spid="35843"/>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584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58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a:extLst>
              <a:ext uri="{FF2B5EF4-FFF2-40B4-BE49-F238E27FC236}">
                <a16:creationId xmlns="" xmlns:a16="http://schemas.microsoft.com/office/drawing/2014/main" id="{8ABF6C39-BA4F-477B-B20A-1F572ED7AC47}"/>
              </a:ext>
            </a:extLst>
          </p:cNvPr>
          <p:cNvSpPr>
            <a:spLocks noGrp="1"/>
          </p:cNvSpPr>
          <p:nvPr>
            <p:ph type="title"/>
          </p:nvPr>
        </p:nvSpPr>
        <p:spPr>
          <a:xfrm>
            <a:off x="2345635" y="13252"/>
            <a:ext cx="5651500" cy="1052513"/>
          </a:xfrm>
        </p:spPr>
        <p:txBody>
          <a:bodyPr>
            <a:normAutofit fontScale="90000"/>
          </a:bodyPr>
          <a:lstStyle/>
          <a:p>
            <a:r>
              <a:rPr lang="it-IT" altLang="en-US" sz="2600" b="1" dirty="0">
                <a:solidFill>
                  <a:srgbClr val="3C8C93"/>
                </a:solidFill>
                <a:cs typeface="Times New Roman" panose="02020603050405020304" pitchFamily="18" charset="0"/>
              </a:rPr>
              <a:t/>
            </a:r>
            <a:br>
              <a:rPr lang="it-IT" altLang="en-US" sz="2600" b="1" dirty="0">
                <a:solidFill>
                  <a:srgbClr val="3C8C93"/>
                </a:solidFill>
                <a:cs typeface="Times New Roman" panose="02020603050405020304" pitchFamily="18" charset="0"/>
              </a:rPr>
            </a:br>
            <a:r>
              <a:rPr lang="it-IT" altLang="en-US" sz="2600" b="1" dirty="0">
                <a:solidFill>
                  <a:srgbClr val="3C8C93"/>
                </a:solidFill>
                <a:cs typeface="Times New Roman" panose="02020603050405020304" pitchFamily="18" charset="0"/>
              </a:rPr>
              <a:t/>
            </a:r>
            <a:br>
              <a:rPr lang="it-IT" altLang="en-US" sz="2600" b="1" dirty="0">
                <a:solidFill>
                  <a:srgbClr val="3C8C93"/>
                </a:solidFill>
                <a:cs typeface="Times New Roman" panose="02020603050405020304" pitchFamily="18" charset="0"/>
              </a:rPr>
            </a:br>
            <a:r>
              <a:rPr lang="it-IT" altLang="en-US" sz="2600" b="1" dirty="0">
                <a:solidFill>
                  <a:srgbClr val="0000FF"/>
                </a:solidFill>
                <a:cs typeface="Times New Roman" panose="02020603050405020304" pitchFamily="18" charset="0"/>
              </a:rPr>
              <a:t>Carrying out the experiments... </a:t>
            </a:r>
            <a:r>
              <a:rPr lang="it-IT" altLang="en-US" sz="2600" b="1" i="1" dirty="0">
                <a:solidFill>
                  <a:srgbClr val="0000FF"/>
                </a:solidFill>
                <a:cs typeface="Times New Roman" panose="02020603050405020304" pitchFamily="18" charset="0"/>
              </a:rPr>
              <a:t> </a:t>
            </a:r>
            <a:r>
              <a:rPr lang="en-US" altLang="en-US" b="1" dirty="0">
                <a:solidFill>
                  <a:srgbClr val="0000FF"/>
                </a:solidFill>
                <a:cs typeface="Times New Roman" panose="02020603050405020304" pitchFamily="18" charset="0"/>
              </a:rPr>
              <a:t/>
            </a:r>
            <a:br>
              <a:rPr lang="en-US" altLang="en-US" b="1" dirty="0">
                <a:solidFill>
                  <a:srgbClr val="0000FF"/>
                </a:solidFill>
                <a:cs typeface="Times New Roman" panose="02020603050405020304" pitchFamily="18" charset="0"/>
              </a:rPr>
            </a:br>
            <a:endParaRPr lang="en-US" altLang="en-US" dirty="0">
              <a:solidFill>
                <a:srgbClr val="0000FF"/>
              </a:solidFill>
            </a:endParaRPr>
          </a:p>
        </p:txBody>
      </p:sp>
      <p:pic>
        <p:nvPicPr>
          <p:cNvPr id="12291" name="Content Placeholder 8" descr="1.JPG">
            <a:extLst>
              <a:ext uri="{FF2B5EF4-FFF2-40B4-BE49-F238E27FC236}">
                <a16:creationId xmlns="" xmlns:a16="http://schemas.microsoft.com/office/drawing/2014/main" id="{5EC08876-A7ED-4E90-919D-5F15532B7B3C}"/>
              </a:ext>
            </a:extLst>
          </p:cNvPr>
          <p:cNvPicPr>
            <a:picLocks noGrp="1" noChangeAspect="1"/>
          </p:cNvPicPr>
          <p:nvPr>
            <p:ph sz="half" idx="1"/>
          </p:nvPr>
        </p:nvPicPr>
        <p:blipFill>
          <a:blip r:embed="rId3" cstate="print"/>
          <a:srcRect/>
          <a:stretch>
            <a:fillRect/>
          </a:stretch>
        </p:blipFill>
        <p:spPr>
          <a:xfrm>
            <a:off x="1738313" y="1303339"/>
            <a:ext cx="3897312" cy="5197475"/>
          </a:xfrm>
          <a:ln>
            <a:solidFill>
              <a:schemeClr val="tx1"/>
            </a:solidFill>
          </a:ln>
          <a:effectLst>
            <a:outerShdw blurRad="190500" algn="tl" rotWithShape="0">
              <a:srgbClr val="000000">
                <a:alpha val="70000"/>
              </a:srgbClr>
            </a:outerShdw>
          </a:effectLst>
        </p:spPr>
      </p:pic>
      <p:sp>
        <p:nvSpPr>
          <p:cNvPr id="12293" name="Text Box 6">
            <a:extLst>
              <a:ext uri="{FF2B5EF4-FFF2-40B4-BE49-F238E27FC236}">
                <a16:creationId xmlns="" xmlns:a16="http://schemas.microsoft.com/office/drawing/2014/main" id="{EE9DE306-633A-41CC-86F0-BD9D9E011367}"/>
              </a:ext>
            </a:extLst>
          </p:cNvPr>
          <p:cNvSpPr txBox="1">
            <a:spLocks noChangeArrowheads="1"/>
          </p:cNvSpPr>
          <p:nvPr/>
        </p:nvSpPr>
        <p:spPr bwMode="auto">
          <a:xfrm>
            <a:off x="2063750" y="1341438"/>
            <a:ext cx="4464050" cy="478272"/>
          </a:xfrm>
          <a:prstGeom prst="rect">
            <a:avLst/>
          </a:prstGeom>
          <a:noFill/>
          <a:ln w="9525">
            <a:noFill/>
            <a:miter lim="800000"/>
            <a:headEnd/>
            <a:tailEnd/>
          </a:ln>
        </p:spPr>
        <p:txBody>
          <a:bodyPr>
            <a:spAutoFit/>
          </a:bodyPr>
          <a:lstStyle/>
          <a:p>
            <a:pPr>
              <a:lnSpc>
                <a:spcPct val="110000"/>
              </a:lnSpc>
              <a:spcBef>
                <a:spcPct val="50000"/>
              </a:spcBef>
              <a:buFontTx/>
              <a:buChar char="•"/>
              <a:defRPr/>
            </a:pPr>
            <a:endParaRPr lang="en-US" sz="2400" b="1"/>
          </a:p>
        </p:txBody>
      </p:sp>
      <p:pic>
        <p:nvPicPr>
          <p:cNvPr id="12294" name="Picture 7" descr="DSC_0027">
            <a:extLst>
              <a:ext uri="{FF2B5EF4-FFF2-40B4-BE49-F238E27FC236}">
                <a16:creationId xmlns="" xmlns:a16="http://schemas.microsoft.com/office/drawing/2014/main" id="{7B880432-A447-4821-A158-1274E0A0309B}"/>
              </a:ext>
            </a:extLst>
          </p:cNvPr>
          <p:cNvPicPr>
            <a:picLocks noChangeAspect="1" noChangeArrowheads="1"/>
          </p:cNvPicPr>
          <p:nvPr/>
        </p:nvPicPr>
        <p:blipFill>
          <a:blip r:embed="rId4" cstate="print"/>
          <a:srcRect/>
          <a:stretch>
            <a:fillRect/>
          </a:stretch>
        </p:blipFill>
        <p:spPr bwMode="auto">
          <a:xfrm>
            <a:off x="7248526" y="260350"/>
            <a:ext cx="3286125" cy="2471738"/>
          </a:xfrm>
          <a:prstGeom prst="rect">
            <a:avLst/>
          </a:prstGeom>
          <a:ln>
            <a:solidFill>
              <a:schemeClr val="tx1"/>
            </a:solidFill>
          </a:ln>
          <a:effectLst>
            <a:outerShdw blurRad="190500" algn="tl" rotWithShape="0">
              <a:srgbClr val="000000">
                <a:alpha val="70000"/>
              </a:srgbClr>
            </a:outerShdw>
          </a:effectLst>
        </p:spPr>
      </p:pic>
      <p:sp>
        <p:nvSpPr>
          <p:cNvPr id="10" name="Footer Placeholder 6">
            <a:extLst>
              <a:ext uri="{FF2B5EF4-FFF2-40B4-BE49-F238E27FC236}">
                <a16:creationId xmlns="" xmlns:a16="http://schemas.microsoft.com/office/drawing/2014/main" id="{95C8FFB9-BDF5-47EB-A951-BA6849A04EF7}"/>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11" name="Straight Connector 10">
            <a:extLst>
              <a:ext uri="{FF2B5EF4-FFF2-40B4-BE49-F238E27FC236}">
                <a16:creationId xmlns="" xmlns:a16="http://schemas.microsoft.com/office/drawing/2014/main" id="{46ABBC22-DAB0-4A23-B82D-303716A9C7AA}"/>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MOV002212.MPG">
            <a:hlinkClick r:id="" action="ppaction://media"/>
            <a:extLst>
              <a:ext uri="{FF2B5EF4-FFF2-40B4-BE49-F238E27FC236}">
                <a16:creationId xmlns="" xmlns:a16="http://schemas.microsoft.com/office/drawing/2014/main" id="{7B916BCC-7668-41DC-B92C-FF889C94917E}"/>
              </a:ext>
            </a:extLst>
          </p:cNvPr>
          <p:cNvPicPr>
            <a:picLocks noGrp="1" noRot="1" noChangeAspect="1"/>
          </p:cNvPicPr>
          <p:nvPr>
            <p:ph sz="quarter" idx="3"/>
            <a:videoFile r:link="rId1"/>
          </p:nvPr>
        </p:nvPicPr>
        <p:blipFill>
          <a:blip r:embed="rId5" cstate="print"/>
          <a:stretch>
            <a:fillRect/>
          </a:stretch>
        </p:blipFill>
        <p:spPr>
          <a:xfrm>
            <a:off x="5724525" y="2900363"/>
            <a:ext cx="4800600" cy="3600450"/>
          </a:xfrm>
          <a:ln>
            <a:solidFill>
              <a:schemeClr val="tx1"/>
            </a:solidFill>
          </a:ln>
          <a:effectLst>
            <a:outerShdw blurRad="190500" algn="tl" rotWithShape="0">
              <a:srgbClr val="000000">
                <a:alpha val="70000"/>
              </a:srgbClr>
            </a:outerShdw>
          </a:effectLst>
        </p:spPr>
      </p:pic>
      <p:pic>
        <p:nvPicPr>
          <p:cNvPr id="9" name="Picture 8">
            <a:extLst>
              <a:ext uri="{FF2B5EF4-FFF2-40B4-BE49-F238E27FC236}">
                <a16:creationId xmlns="" xmlns:a16="http://schemas.microsoft.com/office/drawing/2014/main" id="{E1666791-F4D0-4C18-AAF2-559E5B17E5D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a:extLst>
              <a:ext uri="{FF2B5EF4-FFF2-40B4-BE49-F238E27FC236}">
                <a16:creationId xmlns="" xmlns:a16="http://schemas.microsoft.com/office/drawing/2014/main" id="{F3BAC825-18F1-4C8A-BBCE-D80A3AA0EF58}"/>
              </a:ext>
            </a:extLst>
          </p:cNvPr>
          <p:cNvSpPr>
            <a:spLocks noGrp="1"/>
          </p:cNvSpPr>
          <p:nvPr>
            <p:ph type="title"/>
          </p:nvPr>
        </p:nvSpPr>
        <p:spPr>
          <a:xfrm>
            <a:off x="3670852" y="81275"/>
            <a:ext cx="8686800" cy="765175"/>
          </a:xfrm>
        </p:spPr>
        <p:txBody>
          <a:bodyPr>
            <a:normAutofit fontScale="90000"/>
          </a:bodyPr>
          <a:lstStyle/>
          <a:p>
            <a:r>
              <a:rPr lang="it-IT" altLang="en-US" sz="2600" b="1" dirty="0">
                <a:solidFill>
                  <a:srgbClr val="0000FF"/>
                </a:solidFill>
                <a:cs typeface="Times New Roman" panose="02020603050405020304" pitchFamily="18" charset="0"/>
              </a:rPr>
              <a:t/>
            </a:r>
            <a:br>
              <a:rPr lang="it-IT" altLang="en-US" sz="2600" b="1" dirty="0">
                <a:solidFill>
                  <a:srgbClr val="0000FF"/>
                </a:solidFill>
                <a:cs typeface="Times New Roman" panose="02020603050405020304" pitchFamily="18" charset="0"/>
              </a:rPr>
            </a:br>
            <a:r>
              <a:rPr lang="it-IT" altLang="en-US" sz="2600" b="1" dirty="0">
                <a:solidFill>
                  <a:srgbClr val="0000FF"/>
                </a:solidFill>
                <a:cs typeface="Times New Roman" panose="02020603050405020304" pitchFamily="18" charset="0"/>
              </a:rPr>
              <a:t>Regular Waves-Wave height results </a:t>
            </a:r>
            <a:r>
              <a:rPr lang="en-US" altLang="en-US" b="1" dirty="0">
                <a:solidFill>
                  <a:srgbClr val="0000FF"/>
                </a:solidFill>
                <a:cs typeface="Times New Roman" panose="02020603050405020304" pitchFamily="18" charset="0"/>
              </a:rPr>
              <a:t/>
            </a:r>
            <a:br>
              <a:rPr lang="en-US" altLang="en-US" b="1" dirty="0">
                <a:solidFill>
                  <a:srgbClr val="0000FF"/>
                </a:solidFill>
                <a:cs typeface="Times New Roman" panose="02020603050405020304" pitchFamily="18" charset="0"/>
              </a:rPr>
            </a:br>
            <a:endParaRPr lang="en-US" altLang="en-US" dirty="0">
              <a:solidFill>
                <a:srgbClr val="0000FF"/>
              </a:solidFill>
            </a:endParaRPr>
          </a:p>
        </p:txBody>
      </p:sp>
      <p:pic>
        <p:nvPicPr>
          <p:cNvPr id="13315" name="Content Placeholder 7">
            <a:extLst>
              <a:ext uri="{FF2B5EF4-FFF2-40B4-BE49-F238E27FC236}">
                <a16:creationId xmlns="" xmlns:a16="http://schemas.microsoft.com/office/drawing/2014/main" id="{00E95135-4E5C-453E-A348-98C8A82FD8B5}"/>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2135188" y="1341438"/>
            <a:ext cx="8329612" cy="4679950"/>
          </a:xfrm>
        </p:spPr>
      </p:pic>
      <p:sp>
        <p:nvSpPr>
          <p:cNvPr id="14341" name="Rectangle 1">
            <a:extLst>
              <a:ext uri="{FF2B5EF4-FFF2-40B4-BE49-F238E27FC236}">
                <a16:creationId xmlns="" xmlns:a16="http://schemas.microsoft.com/office/drawing/2014/main" id="{F5157FAA-2A69-4C6B-8AE2-9B5DF978592B}"/>
              </a:ext>
            </a:extLst>
          </p:cNvPr>
          <p:cNvSpPr>
            <a:spLocks noChangeArrowheads="1"/>
          </p:cNvSpPr>
          <p:nvPr/>
        </p:nvSpPr>
        <p:spPr bwMode="auto">
          <a:xfrm>
            <a:off x="2559050" y="5851526"/>
            <a:ext cx="71310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tabLst>
                <a:tab pos="539750" algn="l"/>
              </a:tabLst>
              <a:defRPr>
                <a:solidFill>
                  <a:schemeClr val="tx1"/>
                </a:solidFill>
                <a:latin typeface="Arial" panose="020B0604020202020204" pitchFamily="34" charset="0"/>
              </a:defRPr>
            </a:lvl1pPr>
            <a:lvl2pPr marL="742950" indent="-285750" eaLnBrk="0" hangingPunct="0">
              <a:tabLst>
                <a:tab pos="539750" algn="l"/>
              </a:tabLst>
              <a:defRPr>
                <a:solidFill>
                  <a:schemeClr val="tx1"/>
                </a:solidFill>
                <a:latin typeface="Arial" panose="020B0604020202020204" pitchFamily="34" charset="0"/>
              </a:defRPr>
            </a:lvl2pPr>
            <a:lvl3pPr marL="1143000" indent="-228600" eaLnBrk="0" hangingPunct="0">
              <a:tabLst>
                <a:tab pos="539750" algn="l"/>
              </a:tabLst>
              <a:defRPr>
                <a:solidFill>
                  <a:schemeClr val="tx1"/>
                </a:solidFill>
                <a:latin typeface="Arial" panose="020B0604020202020204" pitchFamily="34" charset="0"/>
              </a:defRPr>
            </a:lvl3pPr>
            <a:lvl4pPr marL="1600200" indent="-228600" eaLnBrk="0" hangingPunct="0">
              <a:tabLst>
                <a:tab pos="539750" algn="l"/>
              </a:tabLst>
              <a:defRPr>
                <a:solidFill>
                  <a:schemeClr val="tx1"/>
                </a:solidFill>
                <a:latin typeface="Arial" panose="020B0604020202020204" pitchFamily="34" charset="0"/>
              </a:defRPr>
            </a:lvl4pPr>
            <a:lvl5pPr marL="2057400" indent="-228600" eaLnBrk="0" hangingPunct="0">
              <a:tabLst>
                <a:tab pos="5397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5397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5397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5397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algn="ctr" eaLnBrk="1" hangingPunct="1">
              <a:lnSpc>
                <a:spcPct val="110000"/>
              </a:lnSpc>
              <a:spcBef>
                <a:spcPct val="50000"/>
              </a:spcBef>
            </a:pPr>
            <a:r>
              <a:rPr lang="en-GB" altLang="en-US"/>
              <a:t>Wave heights above the </a:t>
            </a:r>
            <a:r>
              <a:rPr lang="en-GB" altLang="en-US" i="1"/>
              <a:t>Posidonia</a:t>
            </a:r>
            <a:r>
              <a:rPr lang="en-GB" altLang="en-US"/>
              <a:t> meadow are normalised against t</a:t>
            </a:r>
          </a:p>
          <a:p>
            <a:pPr algn="ctr" eaLnBrk="1" hangingPunct="1">
              <a:lnSpc>
                <a:spcPct val="110000"/>
              </a:lnSpc>
              <a:spcBef>
                <a:spcPct val="50000"/>
              </a:spcBef>
            </a:pPr>
            <a:r>
              <a:rPr lang="en-GB" altLang="en-US"/>
              <a:t>he wave height in front of the meadow (x/L=-0.047)</a:t>
            </a:r>
            <a:endParaRPr lang="en-US" altLang="en-US" b="1"/>
          </a:p>
          <a:p>
            <a:pPr algn="ctr"/>
            <a:endParaRPr lang="en-GB" altLang="en-US">
              <a:cs typeface="Times New Roman" panose="02020603050405020304" pitchFamily="18" charset="0"/>
            </a:endParaRPr>
          </a:p>
        </p:txBody>
      </p:sp>
      <p:sp>
        <p:nvSpPr>
          <p:cNvPr id="14342" name="Footer Placeholder 6">
            <a:extLst>
              <a:ext uri="{FF2B5EF4-FFF2-40B4-BE49-F238E27FC236}">
                <a16:creationId xmlns="" xmlns:a16="http://schemas.microsoft.com/office/drawing/2014/main" id="{0EB18060-8F5B-447A-9DEF-546DE3EDD1FD}"/>
              </a:ext>
            </a:extLst>
          </p:cNvPr>
          <p:cNvSpPr>
            <a:spLocks noGrp="1"/>
          </p:cNvSpPr>
          <p:nvPr>
            <p:ph type="ftr" sz="quarter" idx="11"/>
          </p:nvPr>
        </p:nvSpPr>
        <p:spPr>
          <a:xfrm>
            <a:off x="1238251" y="6572250"/>
            <a:ext cx="9644063" cy="47625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n-US" b="1"/>
          </a:p>
        </p:txBody>
      </p:sp>
      <p:cxnSp>
        <p:nvCxnSpPr>
          <p:cNvPr id="9" name="Straight Connector 8">
            <a:extLst>
              <a:ext uri="{FF2B5EF4-FFF2-40B4-BE49-F238E27FC236}">
                <a16:creationId xmlns="" xmlns:a16="http://schemas.microsoft.com/office/drawing/2014/main" id="{B639E96A-2DE5-4A76-B5C6-5AFE75B2AA44}"/>
              </a:ext>
            </a:extLst>
          </p:cNvPr>
          <p:cNvCxnSpPr/>
          <p:nvPr/>
        </p:nvCxnSpPr>
        <p:spPr>
          <a:xfrm>
            <a:off x="1666876" y="6572250"/>
            <a:ext cx="87868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21" name="Text Box 9">
            <a:extLst>
              <a:ext uri="{FF2B5EF4-FFF2-40B4-BE49-F238E27FC236}">
                <a16:creationId xmlns="" xmlns:a16="http://schemas.microsoft.com/office/drawing/2014/main" id="{ABCE9864-7644-480C-9001-8FE3D658CBE9}"/>
              </a:ext>
            </a:extLst>
          </p:cNvPr>
          <p:cNvSpPr txBox="1">
            <a:spLocks noChangeArrowheads="1"/>
          </p:cNvSpPr>
          <p:nvPr/>
        </p:nvSpPr>
        <p:spPr bwMode="auto">
          <a:xfrm>
            <a:off x="2566988" y="620713"/>
            <a:ext cx="61404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l-GR" altLang="en-US"/>
          </a:p>
        </p:txBody>
      </p:sp>
      <p:sp>
        <p:nvSpPr>
          <p:cNvPr id="13322" name="Text Box 10">
            <a:extLst>
              <a:ext uri="{FF2B5EF4-FFF2-40B4-BE49-F238E27FC236}">
                <a16:creationId xmlns="" xmlns:a16="http://schemas.microsoft.com/office/drawing/2014/main" id="{09B4401B-ACA4-45AE-BAB8-3449B18BD575}"/>
              </a:ext>
            </a:extLst>
          </p:cNvPr>
          <p:cNvSpPr txBox="1">
            <a:spLocks noChangeArrowheads="1"/>
          </p:cNvSpPr>
          <p:nvPr/>
        </p:nvSpPr>
        <p:spPr bwMode="auto">
          <a:xfrm>
            <a:off x="2063750" y="712789"/>
            <a:ext cx="7767638" cy="91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b="1">
                <a:solidFill>
                  <a:srgbClr val="FF3300"/>
                </a:solidFill>
              </a:rPr>
              <a:t>Effect of seagrass density</a:t>
            </a:r>
            <a:r>
              <a:rPr lang="en-GB" altLang="en-US" b="1"/>
              <a:t> on wave height along the meadow </a:t>
            </a:r>
            <a:endParaRPr lang="en-US" altLang="en-US"/>
          </a:p>
          <a:p>
            <a:pPr algn="ctr"/>
            <a:r>
              <a:rPr lang="en-GB" altLang="en-US" b="1"/>
              <a:t>(h</a:t>
            </a:r>
            <a:r>
              <a:rPr lang="en-GB" altLang="en-US" b="1" baseline="-25000"/>
              <a:t>s</a:t>
            </a:r>
            <a:r>
              <a:rPr lang="en-GB" altLang="en-US" b="1"/>
              <a:t>/D = 0.500, Ho = 0.45m, T = 2.0 s)</a:t>
            </a:r>
          </a:p>
          <a:p>
            <a:endParaRPr lang="el-GR" altLang="en-US"/>
          </a:p>
        </p:txBody>
      </p:sp>
      <p:pic>
        <p:nvPicPr>
          <p:cNvPr id="10" name="Picture 9">
            <a:extLst>
              <a:ext uri="{FF2B5EF4-FFF2-40B4-BE49-F238E27FC236}">
                <a16:creationId xmlns="" xmlns:a16="http://schemas.microsoft.com/office/drawing/2014/main" id="{D43FCF71-1D10-4ED8-A1B8-1F8A36A2367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617" y="65899"/>
            <a:ext cx="2067697" cy="680164"/>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202722" y="7002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41188" y="1077139"/>
            <a:ext cx="11895439" cy="5447645"/>
          </a:xfrm>
          <a:prstGeom prst="rect">
            <a:avLst/>
          </a:prstGeom>
        </p:spPr>
        <p:txBody>
          <a:bodyPr wrap="square">
            <a:spAutoFit/>
          </a:bodyPr>
          <a:lstStyle/>
          <a:p>
            <a:r>
              <a:rPr lang="en-US" sz="2400" b="1" dirty="0"/>
              <a:t>PhD Dissertations</a:t>
            </a:r>
          </a:p>
          <a:p>
            <a:endParaRPr lang="en-US" dirty="0"/>
          </a:p>
          <a:p>
            <a:r>
              <a:rPr lang="el-GR" dirty="0"/>
              <a:t>Πασχαλίδης Γεώργιος </a:t>
            </a:r>
          </a:p>
          <a:p>
            <a:r>
              <a:rPr lang="en-US" dirty="0"/>
              <a:t>Simulation of sediment transport in a basin downstream of a dam.</a:t>
            </a:r>
          </a:p>
          <a:p>
            <a:r>
              <a:rPr lang="en-US" dirty="0"/>
              <a:t> </a:t>
            </a:r>
          </a:p>
          <a:p>
            <a:r>
              <a:rPr lang="el-GR" dirty="0"/>
              <a:t>Σταυρίδου Αναστασία </a:t>
            </a:r>
          </a:p>
          <a:p>
            <a:r>
              <a:rPr lang="en-US" dirty="0"/>
              <a:t>Investigation of natural ventilation of buildings with computational and laboratory simulation: impact on architectural design.</a:t>
            </a:r>
          </a:p>
          <a:p>
            <a:r>
              <a:rPr lang="en-US" dirty="0"/>
              <a:t> </a:t>
            </a:r>
          </a:p>
          <a:p>
            <a:r>
              <a:rPr lang="el-GR" dirty="0" err="1"/>
              <a:t>Δικάρου</a:t>
            </a:r>
            <a:r>
              <a:rPr lang="el-GR" dirty="0"/>
              <a:t> Χρυσάνθη </a:t>
            </a:r>
          </a:p>
          <a:p>
            <a:r>
              <a:rPr lang="en-US" dirty="0"/>
              <a:t>Numerical study of oscillatory flow past an array of four cylinders.</a:t>
            </a:r>
          </a:p>
          <a:p>
            <a:r>
              <a:rPr lang="en-US" dirty="0"/>
              <a:t> </a:t>
            </a:r>
          </a:p>
          <a:p>
            <a:r>
              <a:rPr lang="el-GR" dirty="0"/>
              <a:t>Ιορδανίδης Ηλίας </a:t>
            </a:r>
          </a:p>
          <a:p>
            <a:r>
              <a:rPr lang="en-US" dirty="0"/>
              <a:t>Investigation of nitrate pollution in a river basin from rural activities.</a:t>
            </a:r>
          </a:p>
          <a:p>
            <a:r>
              <a:rPr lang="en-US" dirty="0"/>
              <a:t> </a:t>
            </a:r>
          </a:p>
          <a:p>
            <a:r>
              <a:rPr lang="el-GR" dirty="0"/>
              <a:t>Σουλιώτης Δημήτριος </a:t>
            </a:r>
          </a:p>
          <a:p>
            <a:r>
              <a:rPr lang="en-US" dirty="0"/>
              <a:t>Effect of vegetation on turbulent flow in open channel.</a:t>
            </a:r>
          </a:p>
          <a:p>
            <a:endParaRPr lang="en-US" dirty="0"/>
          </a:p>
          <a:p>
            <a:r>
              <a:rPr lang="el-GR" dirty="0" err="1"/>
              <a:t>Γαλιατσάτου</a:t>
            </a:r>
            <a:r>
              <a:rPr lang="el-GR" dirty="0"/>
              <a:t> Παναγιώτα </a:t>
            </a:r>
          </a:p>
          <a:p>
            <a:r>
              <a:rPr lang="el-GR" dirty="0"/>
              <a:t> </a:t>
            </a:r>
            <a:r>
              <a:rPr lang="en-US" dirty="0"/>
              <a:t>Statistical modelling methods of extreme events: additional applications to storm surge, rainfall and wave.</a:t>
            </a:r>
            <a:endParaRPr lang="el-GR" dirty="0"/>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188" y="100643"/>
            <a:ext cx="2067697" cy="680164"/>
          </a:xfrm>
          <a:prstGeom prst="rect">
            <a:avLst/>
          </a:prstGeom>
        </p:spPr>
      </p:pic>
    </p:spTree>
    <p:extLst>
      <p:ext uri="{BB962C8B-B14F-4D97-AF65-F5344CB8AC3E}">
        <p14:creationId xmlns="" xmlns:p14="http://schemas.microsoft.com/office/powerpoint/2010/main" val="595956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202722" y="7002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107092" y="1757605"/>
            <a:ext cx="11709076" cy="5632311"/>
          </a:xfrm>
          <a:prstGeom prst="rect">
            <a:avLst/>
          </a:prstGeom>
        </p:spPr>
        <p:txBody>
          <a:bodyPr wrap="square">
            <a:spAutoFit/>
          </a:bodyPr>
          <a:lstStyle/>
          <a:p>
            <a:r>
              <a:rPr lang="en-US" b="1" dirty="0"/>
              <a:t> </a:t>
            </a:r>
            <a:endParaRPr lang="en-US" b="1" dirty="0">
              <a:latin typeface="+mj-lt"/>
            </a:endParaRPr>
          </a:p>
          <a:p>
            <a:endParaRPr lang="en-US" dirty="0">
              <a:latin typeface="+mj-lt"/>
            </a:endParaRPr>
          </a:p>
          <a:p>
            <a:endParaRPr lang="en-US" dirty="0">
              <a:latin typeface="+mj-lt"/>
            </a:endParaRPr>
          </a:p>
          <a:p>
            <a:r>
              <a:rPr lang="en-US" dirty="0">
                <a:latin typeface="+mj-lt"/>
              </a:rPr>
              <a:t>                  </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THALIS: Climate Change effects on the sea level and wave climate of the Geek seas, the vulnerability of coastal             regions and the safety of coastal structures, 2012-2015, Project Coordinator </a:t>
            </a:r>
            <a:r>
              <a:rPr lang="en-US" dirty="0" err="1">
                <a:latin typeface="+mj-lt"/>
              </a:rPr>
              <a:t>Prinos</a:t>
            </a:r>
            <a:r>
              <a:rPr lang="en-US" dirty="0">
                <a:latin typeface="+mj-lt"/>
              </a:rPr>
              <a:t> P., Research Funding by European Social Fund, NSRF 2007-2013.  </a:t>
            </a:r>
          </a:p>
          <a:p>
            <a:r>
              <a:rPr lang="en-US" dirty="0">
                <a:latin typeface="+mj-lt"/>
              </a:rPr>
              <a:t>               </a:t>
            </a:r>
          </a:p>
          <a:p>
            <a:endParaRPr lang="en-US" dirty="0">
              <a:latin typeface="+mj-lt"/>
            </a:endParaRPr>
          </a:p>
          <a:p>
            <a:r>
              <a:rPr lang="en-US" dirty="0">
                <a:latin typeface="+mj-lt"/>
              </a:rPr>
              <a:t>                  </a:t>
            </a:r>
          </a:p>
          <a:p>
            <a:endParaRPr lang="en-US" dirty="0">
              <a:latin typeface="+mj-lt"/>
            </a:endParaRPr>
          </a:p>
          <a:p>
            <a:r>
              <a:rPr lang="en-US" dirty="0">
                <a:latin typeface="+mj-lt"/>
              </a:rPr>
              <a:t>THESEUS: Innovative technologies for safer European coasts in a changing climate, 2009-2013,  Project Coordinator B. </a:t>
            </a:r>
            <a:r>
              <a:rPr lang="en-US" dirty="0" err="1">
                <a:latin typeface="+mj-lt"/>
              </a:rPr>
              <a:t>Zanuttigh</a:t>
            </a:r>
            <a:r>
              <a:rPr lang="en-US" dirty="0">
                <a:latin typeface="+mj-lt"/>
              </a:rPr>
              <a:t>, Research Supervisor </a:t>
            </a:r>
            <a:r>
              <a:rPr lang="en-US" dirty="0" err="1">
                <a:latin typeface="+mj-lt"/>
              </a:rPr>
              <a:t>Prinos</a:t>
            </a:r>
            <a:r>
              <a:rPr lang="en-US" dirty="0">
                <a:latin typeface="+mj-lt"/>
              </a:rPr>
              <a:t> P., Research Funding by EU, FP7 ENV2009-1 Large Integrated Project, Contract 244104.</a:t>
            </a:r>
          </a:p>
          <a:p>
            <a:endParaRPr lang="en-US" dirty="0"/>
          </a:p>
          <a:p>
            <a:endParaRPr lang="el-GR" dirty="0"/>
          </a:p>
        </p:txBody>
      </p:sp>
      <p:pic>
        <p:nvPicPr>
          <p:cNvPr id="9" name="Picture 8"/>
          <p:cNvPicPr>
            <a:picLocks noChangeAspect="1"/>
          </p:cNvPicPr>
          <p:nvPr/>
        </p:nvPicPr>
        <p:blipFill>
          <a:blip r:embed="rId3" cstate="print"/>
          <a:stretch>
            <a:fillRect/>
          </a:stretch>
        </p:blipFill>
        <p:spPr>
          <a:xfrm>
            <a:off x="286589" y="3475695"/>
            <a:ext cx="868879" cy="813809"/>
          </a:xfrm>
          <a:prstGeom prst="rect">
            <a:avLst/>
          </a:prstGeom>
        </p:spPr>
      </p:pic>
      <p:pic>
        <p:nvPicPr>
          <p:cNvPr id="10" name="Picture 9"/>
          <p:cNvPicPr>
            <a:picLocks noChangeAspect="1"/>
          </p:cNvPicPr>
          <p:nvPr/>
        </p:nvPicPr>
        <p:blipFill>
          <a:blip r:embed="rId4" cstate="print"/>
          <a:stretch>
            <a:fillRect/>
          </a:stretch>
        </p:blipFill>
        <p:spPr>
          <a:xfrm>
            <a:off x="367022" y="5482643"/>
            <a:ext cx="708014" cy="676778"/>
          </a:xfrm>
          <a:prstGeom prst="rect">
            <a:avLst/>
          </a:prstGeom>
        </p:spPr>
      </p:pic>
      <p:sp>
        <p:nvSpPr>
          <p:cNvPr id="11" name="Rectangle 10"/>
          <p:cNvSpPr/>
          <p:nvPr/>
        </p:nvSpPr>
        <p:spPr>
          <a:xfrm>
            <a:off x="41188" y="2735974"/>
            <a:ext cx="11994291" cy="646331"/>
          </a:xfrm>
          <a:prstGeom prst="rect">
            <a:avLst/>
          </a:prstGeom>
        </p:spPr>
        <p:txBody>
          <a:bodyPr wrap="square">
            <a:spAutoFit/>
          </a:bodyPr>
          <a:lstStyle/>
          <a:p>
            <a:r>
              <a:rPr lang="en-US" dirty="0" err="1">
                <a:latin typeface="+mj-lt"/>
              </a:rPr>
              <a:t>SmartWaterSave</a:t>
            </a:r>
            <a:r>
              <a:rPr lang="en-US" dirty="0">
                <a:latin typeface="+mj-lt"/>
              </a:rPr>
              <a:t>- A real time monitoring and leakage detection and reduction system in water distribution networks, 2018-2020, Project Coordinator Municipality of </a:t>
            </a:r>
            <a:r>
              <a:rPr lang="en-US" dirty="0" err="1">
                <a:latin typeface="+mj-lt"/>
              </a:rPr>
              <a:t>Prespes</a:t>
            </a:r>
            <a:r>
              <a:rPr lang="en-US" dirty="0">
                <a:latin typeface="+mj-lt"/>
              </a:rPr>
              <a:t>, </a:t>
            </a:r>
            <a:r>
              <a:rPr lang="en-US" dirty="0" err="1">
                <a:latin typeface="+mj-lt"/>
              </a:rPr>
              <a:t>AUTh</a:t>
            </a:r>
            <a:r>
              <a:rPr lang="en-US" dirty="0">
                <a:latin typeface="+mj-lt"/>
              </a:rPr>
              <a:t> Coordinator P. </a:t>
            </a:r>
            <a:r>
              <a:rPr lang="en-US" dirty="0" err="1">
                <a:latin typeface="+mj-lt"/>
              </a:rPr>
              <a:t>Prinos</a:t>
            </a:r>
            <a:r>
              <a:rPr lang="en-US" dirty="0">
                <a:latin typeface="+mj-lt"/>
              </a:rPr>
              <a:t>, INTERREG-IPA CBS, Greece-North Macedonia.</a:t>
            </a:r>
            <a:endParaRPr lang="el-GR" dirty="0">
              <a:latin typeface="+mj-lt"/>
            </a:endParaRPr>
          </a:p>
        </p:txBody>
      </p:sp>
      <p:pic>
        <p:nvPicPr>
          <p:cNvPr id="12" name="Picture 11"/>
          <p:cNvPicPr>
            <a:picLocks noChangeAspect="1"/>
          </p:cNvPicPr>
          <p:nvPr/>
        </p:nvPicPr>
        <p:blipFill>
          <a:blip r:embed="rId5" cstate="print"/>
          <a:stretch>
            <a:fillRect/>
          </a:stretch>
        </p:blipFill>
        <p:spPr>
          <a:xfrm>
            <a:off x="176579" y="2209925"/>
            <a:ext cx="2866714" cy="437724"/>
          </a:xfrm>
          <a:prstGeom prst="rect">
            <a:avLst/>
          </a:prstGeom>
        </p:spPr>
      </p:pic>
      <p:sp>
        <p:nvSpPr>
          <p:cNvPr id="13" name="Rectangle 12"/>
          <p:cNvSpPr/>
          <p:nvPr/>
        </p:nvSpPr>
        <p:spPr>
          <a:xfrm>
            <a:off x="286589" y="1505479"/>
            <a:ext cx="6096000" cy="738664"/>
          </a:xfrm>
          <a:prstGeom prst="rect">
            <a:avLst/>
          </a:prstGeom>
        </p:spPr>
        <p:txBody>
          <a:bodyPr>
            <a:spAutoFit/>
          </a:bodyPr>
          <a:lstStyle/>
          <a:p>
            <a:r>
              <a:rPr lang="en-US" sz="2400" b="1" dirty="0">
                <a:latin typeface="+mj-lt"/>
              </a:rPr>
              <a:t>Research activity of the Laboratory </a:t>
            </a:r>
          </a:p>
          <a:p>
            <a:endParaRPr lang="en-US" dirty="0"/>
          </a:p>
        </p:txBody>
      </p:sp>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1188" y="100643"/>
            <a:ext cx="2067697" cy="680164"/>
          </a:xfrm>
          <a:prstGeom prst="rect">
            <a:avLst/>
          </a:prstGeom>
        </p:spPr>
      </p:pic>
    </p:spTree>
    <p:extLst>
      <p:ext uri="{BB962C8B-B14F-4D97-AF65-F5344CB8AC3E}">
        <p14:creationId xmlns="" xmlns:p14="http://schemas.microsoft.com/office/powerpoint/2010/main" val="78815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202722" y="7002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41188" y="1548079"/>
            <a:ext cx="11467070" cy="4616648"/>
          </a:xfrm>
          <a:prstGeom prst="rect">
            <a:avLst/>
          </a:prstGeom>
        </p:spPr>
        <p:txBody>
          <a:bodyPr wrap="square">
            <a:spAutoFit/>
          </a:bodyPr>
          <a:lstStyle/>
          <a:p>
            <a:r>
              <a:rPr lang="en-US" b="1" dirty="0">
                <a:solidFill>
                  <a:prstClr val="black"/>
                </a:solidFill>
                <a:latin typeface="+mj-lt"/>
              </a:rPr>
              <a:t> </a:t>
            </a:r>
            <a:r>
              <a:rPr lang="en-US" sz="2400" b="1" dirty="0">
                <a:solidFill>
                  <a:prstClr val="black"/>
                </a:solidFill>
                <a:latin typeface="+mj-lt"/>
              </a:rPr>
              <a:t>Research activity of the Laboratory </a:t>
            </a:r>
          </a:p>
          <a:p>
            <a:r>
              <a:rPr lang="en-US" dirty="0">
                <a:solidFill>
                  <a:prstClr val="black"/>
                </a:solidFill>
                <a:latin typeface="+mj-lt"/>
              </a:rPr>
              <a:t>  </a:t>
            </a:r>
          </a:p>
          <a:p>
            <a:r>
              <a:rPr lang="en-US" dirty="0">
                <a:solidFill>
                  <a:prstClr val="black"/>
                </a:solidFill>
              </a:rPr>
              <a:t>           </a:t>
            </a:r>
          </a:p>
          <a:p>
            <a:r>
              <a:rPr lang="en-US" dirty="0">
                <a:solidFill>
                  <a:prstClr val="black"/>
                </a:solidFill>
                <a:latin typeface="+mj-lt"/>
              </a:rPr>
              <a:t>Large scale experiments on Wave propagation over </a:t>
            </a:r>
            <a:r>
              <a:rPr lang="en-US" dirty="0" err="1">
                <a:solidFill>
                  <a:prstClr val="black"/>
                </a:solidFill>
                <a:latin typeface="+mj-lt"/>
              </a:rPr>
              <a:t>Posidonia</a:t>
            </a:r>
            <a:r>
              <a:rPr lang="en-US" dirty="0">
                <a:solidFill>
                  <a:prstClr val="black"/>
                </a:solidFill>
                <a:latin typeface="+mj-lt"/>
              </a:rPr>
              <a:t> </a:t>
            </a:r>
            <a:r>
              <a:rPr lang="en-US" dirty="0" err="1">
                <a:solidFill>
                  <a:prstClr val="black"/>
                </a:solidFill>
                <a:latin typeface="+mj-lt"/>
              </a:rPr>
              <a:t>oceanica</a:t>
            </a:r>
            <a:r>
              <a:rPr lang="en-US" dirty="0">
                <a:solidFill>
                  <a:prstClr val="black"/>
                </a:solidFill>
                <a:latin typeface="+mj-lt"/>
              </a:rPr>
              <a:t>, 2008, Research Coordinator </a:t>
            </a:r>
            <a:r>
              <a:rPr lang="en-US" dirty="0" err="1">
                <a:solidFill>
                  <a:prstClr val="black"/>
                </a:solidFill>
                <a:latin typeface="+mj-lt"/>
              </a:rPr>
              <a:t>Prinos</a:t>
            </a:r>
            <a:r>
              <a:rPr lang="en-US" dirty="0">
                <a:solidFill>
                  <a:prstClr val="black"/>
                </a:solidFill>
                <a:latin typeface="+mj-lt"/>
              </a:rPr>
              <a:t> P., Research Group: I. </a:t>
            </a:r>
            <a:r>
              <a:rPr lang="en-US" dirty="0" err="1">
                <a:solidFill>
                  <a:prstClr val="black"/>
                </a:solidFill>
                <a:latin typeface="+mj-lt"/>
              </a:rPr>
              <a:t>Losada</a:t>
            </a:r>
            <a:r>
              <a:rPr lang="en-US" dirty="0">
                <a:solidFill>
                  <a:prstClr val="black"/>
                </a:solidFill>
                <a:latin typeface="+mj-lt"/>
              </a:rPr>
              <a:t>, Univ. of Santander, Spain, C. Amos, Univ. of Southampton, UK,  M. </a:t>
            </a:r>
            <a:r>
              <a:rPr lang="en-US" dirty="0" err="1">
                <a:solidFill>
                  <a:prstClr val="black"/>
                </a:solidFill>
                <a:latin typeface="+mj-lt"/>
              </a:rPr>
              <a:t>Sclavo</a:t>
            </a:r>
            <a:r>
              <a:rPr lang="en-US" dirty="0">
                <a:solidFill>
                  <a:prstClr val="black"/>
                </a:solidFill>
                <a:latin typeface="+mj-lt"/>
              </a:rPr>
              <a:t>, ISMAR, Italy, Research funding by HYDRALAB III-Access to Large Scale facilities-EU. Experiments performed in LIM/UPC, Spain (Lab. Director : Prof. A. Sanchez-</a:t>
            </a:r>
            <a:r>
              <a:rPr lang="en-US" dirty="0" err="1">
                <a:solidFill>
                  <a:prstClr val="black"/>
                </a:solidFill>
                <a:latin typeface="+mj-lt"/>
              </a:rPr>
              <a:t>Arcilla</a:t>
            </a:r>
            <a:r>
              <a:rPr lang="en-US" dirty="0">
                <a:solidFill>
                  <a:prstClr val="black"/>
                </a:solidFill>
                <a:latin typeface="+mj-lt"/>
              </a:rPr>
              <a:t>)</a:t>
            </a:r>
          </a:p>
          <a:p>
            <a:r>
              <a:rPr lang="en-US" dirty="0">
                <a:solidFill>
                  <a:prstClr val="black"/>
                </a:solidFill>
                <a:latin typeface="+mj-lt"/>
              </a:rPr>
              <a:t>                  </a:t>
            </a:r>
          </a:p>
          <a:p>
            <a:r>
              <a:rPr lang="en-US" dirty="0">
                <a:solidFill>
                  <a:prstClr val="black"/>
                </a:solidFill>
                <a:latin typeface="+mj-lt"/>
              </a:rPr>
              <a:t>Laboratory Investigation of the Spillway Model at </a:t>
            </a:r>
            <a:r>
              <a:rPr lang="en-US" dirty="0" err="1">
                <a:solidFill>
                  <a:prstClr val="black"/>
                </a:solidFill>
                <a:latin typeface="+mj-lt"/>
              </a:rPr>
              <a:t>Nestorio</a:t>
            </a:r>
            <a:r>
              <a:rPr lang="en-US" dirty="0">
                <a:solidFill>
                  <a:prstClr val="black"/>
                </a:solidFill>
                <a:latin typeface="+mj-lt"/>
              </a:rPr>
              <a:t> Dam, </a:t>
            </a:r>
            <a:r>
              <a:rPr lang="en-US" dirty="0" err="1">
                <a:solidFill>
                  <a:prstClr val="black"/>
                </a:solidFill>
                <a:latin typeface="+mj-lt"/>
              </a:rPr>
              <a:t>Kastoria</a:t>
            </a:r>
            <a:r>
              <a:rPr lang="en-US" dirty="0">
                <a:solidFill>
                  <a:prstClr val="black"/>
                </a:solidFill>
                <a:latin typeface="+mj-lt"/>
              </a:rPr>
              <a:t>, 2011-2012, Project Coordinator  P. </a:t>
            </a:r>
            <a:r>
              <a:rPr lang="en-US" dirty="0" err="1">
                <a:solidFill>
                  <a:prstClr val="black"/>
                </a:solidFill>
                <a:latin typeface="+mj-lt"/>
              </a:rPr>
              <a:t>Prinos</a:t>
            </a:r>
            <a:r>
              <a:rPr lang="en-US" dirty="0">
                <a:solidFill>
                  <a:prstClr val="black"/>
                </a:solidFill>
                <a:latin typeface="+mj-lt"/>
              </a:rPr>
              <a:t>, Service to the </a:t>
            </a:r>
            <a:r>
              <a:rPr lang="en-US" dirty="0" err="1">
                <a:solidFill>
                  <a:prstClr val="black"/>
                </a:solidFill>
                <a:latin typeface="+mj-lt"/>
              </a:rPr>
              <a:t>Ionios</a:t>
            </a:r>
            <a:r>
              <a:rPr lang="en-US" dirty="0">
                <a:solidFill>
                  <a:prstClr val="black"/>
                </a:solidFill>
                <a:latin typeface="+mj-lt"/>
              </a:rPr>
              <a:t> Com and Prefecture of </a:t>
            </a:r>
            <a:r>
              <a:rPr lang="en-US" dirty="0" err="1">
                <a:solidFill>
                  <a:prstClr val="black"/>
                </a:solidFill>
                <a:latin typeface="+mj-lt"/>
              </a:rPr>
              <a:t>Kastoria</a:t>
            </a:r>
            <a:r>
              <a:rPr lang="en-US" dirty="0">
                <a:solidFill>
                  <a:prstClr val="black"/>
                </a:solidFill>
                <a:latin typeface="+mj-lt"/>
              </a:rPr>
              <a:t> </a:t>
            </a:r>
          </a:p>
          <a:p>
            <a:endParaRPr lang="en-US" dirty="0">
              <a:solidFill>
                <a:prstClr val="black"/>
              </a:solidFill>
              <a:latin typeface="+mj-lt"/>
            </a:endParaRPr>
          </a:p>
          <a:p>
            <a:r>
              <a:rPr lang="en-US" dirty="0">
                <a:solidFill>
                  <a:prstClr val="black"/>
                </a:solidFill>
                <a:latin typeface="+mj-lt"/>
              </a:rPr>
              <a:t>Laboratory Investigation of coastal protection schemes , 2012, , Project Coordinator  P. </a:t>
            </a:r>
            <a:r>
              <a:rPr lang="en-US" dirty="0" err="1">
                <a:solidFill>
                  <a:prstClr val="black"/>
                </a:solidFill>
                <a:latin typeface="+mj-lt"/>
              </a:rPr>
              <a:t>Prinos</a:t>
            </a:r>
            <a:r>
              <a:rPr lang="en-US" dirty="0">
                <a:solidFill>
                  <a:prstClr val="black"/>
                </a:solidFill>
                <a:latin typeface="+mj-lt"/>
              </a:rPr>
              <a:t>, Service to </a:t>
            </a:r>
            <a:r>
              <a:rPr lang="en-US" dirty="0" err="1">
                <a:solidFill>
                  <a:prstClr val="black"/>
                </a:solidFill>
                <a:latin typeface="+mj-lt"/>
              </a:rPr>
              <a:t>Aftias</a:t>
            </a:r>
            <a:r>
              <a:rPr lang="en-US" dirty="0">
                <a:solidFill>
                  <a:prstClr val="black"/>
                </a:solidFill>
                <a:latin typeface="+mj-lt"/>
              </a:rPr>
              <a:t> Com. And Ministry of Environment of Cyprus</a:t>
            </a:r>
          </a:p>
          <a:p>
            <a:endParaRPr lang="en-US" dirty="0">
              <a:solidFill>
                <a:prstClr val="black"/>
              </a:solidFill>
              <a:latin typeface="+mj-lt"/>
            </a:endParaRPr>
          </a:p>
          <a:p>
            <a:r>
              <a:rPr lang="en-US" dirty="0">
                <a:solidFill>
                  <a:prstClr val="black"/>
                </a:solidFill>
                <a:latin typeface="+mj-lt"/>
              </a:rPr>
              <a:t>Laboratory Investigation of the flow in the Flo-Channel Tank Module of Atlantis Corp. Ltd, 2012, Project Coordinator  P. </a:t>
            </a:r>
            <a:r>
              <a:rPr lang="en-US" dirty="0" err="1">
                <a:solidFill>
                  <a:prstClr val="black"/>
                </a:solidFill>
                <a:latin typeface="+mj-lt"/>
              </a:rPr>
              <a:t>Prinos</a:t>
            </a:r>
            <a:r>
              <a:rPr lang="en-US" dirty="0">
                <a:solidFill>
                  <a:prstClr val="black"/>
                </a:solidFill>
                <a:latin typeface="+mj-lt"/>
              </a:rPr>
              <a:t>, Service to Private Company</a:t>
            </a:r>
            <a:endParaRPr lang="el-GR" dirty="0">
              <a:solidFill>
                <a:prstClr val="black"/>
              </a:solidFill>
              <a:latin typeface="+mj-lt"/>
            </a:endParaRPr>
          </a:p>
        </p:txBody>
      </p:sp>
      <p:pic>
        <p:nvPicPr>
          <p:cNvPr id="13" name="Picture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188" y="100643"/>
            <a:ext cx="2067697" cy="680164"/>
          </a:xfrm>
          <a:prstGeom prst="rect">
            <a:avLst/>
          </a:prstGeom>
        </p:spPr>
      </p:pic>
    </p:spTree>
    <p:extLst>
      <p:ext uri="{BB962C8B-B14F-4D97-AF65-F5344CB8AC3E}">
        <p14:creationId xmlns="" xmlns:p14="http://schemas.microsoft.com/office/powerpoint/2010/main" val="284940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466335" y="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sp>
        <p:nvSpPr>
          <p:cNvPr id="3" name="Subtitle 2">
            <a:extLst>
              <a:ext uri="{FF2B5EF4-FFF2-40B4-BE49-F238E27FC236}">
                <a16:creationId xmlns="" xmlns:a16="http://schemas.microsoft.com/office/drawing/2014/main" id="{09B2B516-0792-44A5-A08C-A19FFA68DFA9}"/>
              </a:ext>
            </a:extLst>
          </p:cNvPr>
          <p:cNvSpPr>
            <a:spLocks noGrp="1"/>
          </p:cNvSpPr>
          <p:nvPr>
            <p:ph type="subTitle" idx="1"/>
          </p:nvPr>
        </p:nvSpPr>
        <p:spPr>
          <a:xfrm>
            <a:off x="291315" y="1076853"/>
            <a:ext cx="9811266" cy="368600"/>
          </a:xfrm>
        </p:spPr>
        <p:txBody>
          <a:bodyPr>
            <a:noAutofit/>
          </a:bodyPr>
          <a:lstStyle/>
          <a:p>
            <a:pPr algn="just"/>
            <a:r>
              <a:rPr lang="en-US" dirty="0">
                <a:latin typeface="+mj-lt"/>
              </a:rPr>
              <a:t>Publications in International Journals</a:t>
            </a:r>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32951" y="1817840"/>
            <a:ext cx="11994292"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Galiatsatou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Makris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C.,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Prinos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and Kokkinos, D. (2019). Nonstationary joint probability analysis of extreme marine variables to assess design water levels at the shoreline in a changing climate. Nat Hazards, Springer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Galiatsatou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Makris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C. and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Prinos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(2018). Optimized Reliability Based Upgrading of Rubble Mound Breakwaters in a Changing Climate, J. Mar. Sci. Eng., 6, 92; doi:10. 3390/jmse6030092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Tsakiri</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M.,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Prinos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(2016) “Microscopic numerical simulation of convective currents in aquatic Canopies”, Procedia Engineering 162,   611 – 618, Elsevier,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doi</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10.1016/j.proeng.2016.11.107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Makris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Ch.,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Galiatsatou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Tolika</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K.,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Anagnostopoulou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Ch.,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Kombiadou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K.,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Prinos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Velikou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K.,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Kapelonis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Z.,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Tragou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E.,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Androulidakis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Y.,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Athanassoulis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G.,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Vagenas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Ch.,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Tegoulias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I.,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Baltikas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V.,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Krestenitis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Y.,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Gerostathis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Th.,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Belibassakis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K.,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Rusu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E. (2016). "Climate Change Effects on the Marine Characteristics of the Aegean and Ionian Seas", Ocean Dynamics, DOI 10.1007/s10236-016-1008-1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Galiatsatou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Anagnostopoulou</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Ch.and</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Prinos</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 P. (2016). “Modelling nonstationary extreme wave heights in present and future climate of Greek Seas”. Water Science and Engineering, 9(1), pp. 21-32.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http://dx.doi.org/10.1016/j.wse.2016.03.001</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951" y="24302"/>
            <a:ext cx="2067697" cy="680164"/>
          </a:xfrm>
          <a:prstGeom prst="rect">
            <a:avLst/>
          </a:prstGeom>
        </p:spPr>
      </p:pic>
    </p:spTree>
    <p:extLst>
      <p:ext uri="{BB962C8B-B14F-4D97-AF65-F5344CB8AC3E}">
        <p14:creationId xmlns="" xmlns:p14="http://schemas.microsoft.com/office/powerpoint/2010/main" val="48504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BA600-4FB1-4C5C-9F2F-643EDB0B8B7F}"/>
              </a:ext>
            </a:extLst>
          </p:cNvPr>
          <p:cNvSpPr>
            <a:spLocks noGrp="1"/>
          </p:cNvSpPr>
          <p:nvPr>
            <p:ph type="ctrTitle"/>
          </p:nvPr>
        </p:nvSpPr>
        <p:spPr>
          <a:xfrm>
            <a:off x="1466335" y="0"/>
            <a:ext cx="9144000" cy="937097"/>
          </a:xfrm>
        </p:spPr>
        <p:txBody>
          <a:bodyPr>
            <a:normAutofit fontScale="90000"/>
          </a:bodyPr>
          <a:lstStyle/>
          <a:p>
            <a:r>
              <a:rPr lang="en-US" sz="3200" dirty="0"/>
              <a:t>The Laboratory of Hydraulics and Hydraulic Works</a:t>
            </a:r>
            <a:br>
              <a:rPr lang="en-US" sz="3200" dirty="0"/>
            </a:br>
            <a:r>
              <a:rPr lang="en-US" sz="3200" dirty="0"/>
              <a:t>Dept. of Civil Engineering , </a:t>
            </a:r>
            <a:r>
              <a:rPr lang="en-US" sz="3200" dirty="0" err="1"/>
              <a:t>AUTh</a:t>
            </a:r>
            <a:endParaRPr lang="en-US" sz="3200" dirty="0"/>
          </a:p>
        </p:txBody>
      </p:sp>
      <p:sp>
        <p:nvSpPr>
          <p:cNvPr id="3" name="Subtitle 2">
            <a:extLst>
              <a:ext uri="{FF2B5EF4-FFF2-40B4-BE49-F238E27FC236}">
                <a16:creationId xmlns="" xmlns:a16="http://schemas.microsoft.com/office/drawing/2014/main" id="{09B2B516-0792-44A5-A08C-A19FFA68DFA9}"/>
              </a:ext>
            </a:extLst>
          </p:cNvPr>
          <p:cNvSpPr>
            <a:spLocks noGrp="1"/>
          </p:cNvSpPr>
          <p:nvPr>
            <p:ph type="subTitle" idx="1"/>
          </p:nvPr>
        </p:nvSpPr>
        <p:spPr>
          <a:xfrm>
            <a:off x="291315" y="1076853"/>
            <a:ext cx="9811266" cy="368600"/>
          </a:xfrm>
        </p:spPr>
        <p:txBody>
          <a:bodyPr>
            <a:noAutofit/>
          </a:bodyPr>
          <a:lstStyle/>
          <a:p>
            <a:pPr algn="just"/>
            <a:r>
              <a:rPr lang="en-US" dirty="0">
                <a:latin typeface="+mj-lt"/>
              </a:rPr>
              <a:t>Publications in International Journals</a:t>
            </a:r>
          </a:p>
        </p:txBody>
      </p:sp>
      <p:pic>
        <p:nvPicPr>
          <p:cNvPr id="4" name="7 - Εικόνα" descr="tpm-all-18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08529" y="0"/>
            <a:ext cx="883471" cy="8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41189" y="1493784"/>
            <a:ext cx="11994292" cy="3416320"/>
          </a:xfrm>
          <a:prstGeom prst="rect">
            <a:avLst/>
          </a:prstGeom>
        </p:spPr>
        <p:txBody>
          <a:bodyPr wrap="square">
            <a:spAutoFit/>
          </a:bodyPr>
          <a:lstStyle/>
          <a:p>
            <a:endParaRPr lang="en-US" b="1" dirty="0">
              <a:latin typeface="+mj-lt"/>
            </a:endParaRPr>
          </a:p>
          <a:p>
            <a:r>
              <a:rPr lang="en-US" b="1" dirty="0" err="1">
                <a:latin typeface="+mj-lt"/>
              </a:rPr>
              <a:t>Koftis</a:t>
            </a:r>
            <a:r>
              <a:rPr lang="en-US" b="1" dirty="0">
                <a:latin typeface="+mj-lt"/>
              </a:rPr>
              <a:t>, Th. and </a:t>
            </a:r>
            <a:r>
              <a:rPr lang="en-US" b="1" dirty="0" err="1">
                <a:latin typeface="+mj-lt"/>
              </a:rPr>
              <a:t>Prinos</a:t>
            </a:r>
            <a:r>
              <a:rPr lang="en-US" b="1" dirty="0">
                <a:latin typeface="+mj-lt"/>
              </a:rPr>
              <a:t>, P. (2016). "Reynolds stress modeling of flow in compound channels with vegetated floodplains". Journal of Applied Water Engineering and Research. </a:t>
            </a:r>
            <a:r>
              <a:rPr lang="en-US" b="1" dirty="0">
                <a:latin typeface="+mj-lt"/>
                <a:hlinkClick r:id="rId3"/>
              </a:rPr>
              <a:t>http://dx.doi.org/10.1080/23249676.2016.1209437</a:t>
            </a:r>
            <a:endParaRPr lang="en-US" b="1" dirty="0">
              <a:latin typeface="+mj-lt"/>
            </a:endParaRPr>
          </a:p>
          <a:p>
            <a:endParaRPr lang="en-US" b="1" dirty="0">
              <a:latin typeface="+mj-lt"/>
            </a:endParaRPr>
          </a:p>
          <a:p>
            <a:r>
              <a:rPr lang="en-US" b="1" dirty="0" err="1">
                <a:latin typeface="+mj-lt"/>
              </a:rPr>
              <a:t>Tsakiri</a:t>
            </a:r>
            <a:r>
              <a:rPr lang="en-US" b="1" dirty="0">
                <a:latin typeface="+mj-lt"/>
              </a:rPr>
              <a:t>, M., </a:t>
            </a:r>
            <a:r>
              <a:rPr lang="en-US" b="1" dirty="0" err="1">
                <a:latin typeface="+mj-lt"/>
              </a:rPr>
              <a:t>Prinos</a:t>
            </a:r>
            <a:r>
              <a:rPr lang="en-US" b="1" dirty="0">
                <a:latin typeface="+mj-lt"/>
              </a:rPr>
              <a:t>, P., </a:t>
            </a:r>
            <a:r>
              <a:rPr lang="en-US" b="1" dirty="0" err="1">
                <a:latin typeface="+mj-lt"/>
              </a:rPr>
              <a:t>Koftis</a:t>
            </a:r>
            <a:r>
              <a:rPr lang="en-US" b="1" dirty="0">
                <a:latin typeface="+mj-lt"/>
              </a:rPr>
              <a:t>, Th. (2016). "Numerical Simulation of Turbulent Exchange Flow in Aquatic Canopies". Journal of Hydraulic Research,  </a:t>
            </a:r>
            <a:r>
              <a:rPr lang="en-US" b="1" dirty="0">
                <a:latin typeface="+mj-lt"/>
                <a:hlinkClick r:id="rId4"/>
              </a:rPr>
              <a:t>http://dx.doi.org/10.1080/00221686.2016.1141803</a:t>
            </a:r>
            <a:endParaRPr lang="en-US" b="1" dirty="0">
              <a:latin typeface="+mj-lt"/>
            </a:endParaRPr>
          </a:p>
          <a:p>
            <a:endParaRPr lang="en-US" b="1" dirty="0">
              <a:latin typeface="+mj-lt"/>
            </a:endParaRPr>
          </a:p>
          <a:p>
            <a:r>
              <a:rPr lang="en-US" b="1" dirty="0" err="1">
                <a:latin typeface="+mj-lt"/>
              </a:rPr>
              <a:t>Karambas</a:t>
            </a:r>
            <a:r>
              <a:rPr lang="en-US" b="1" dirty="0">
                <a:latin typeface="+mj-lt"/>
              </a:rPr>
              <a:t>, Th., </a:t>
            </a:r>
            <a:r>
              <a:rPr lang="en-US" b="1" dirty="0" err="1">
                <a:latin typeface="+mj-lt"/>
              </a:rPr>
              <a:t>Koftis</a:t>
            </a:r>
            <a:r>
              <a:rPr lang="en-US" b="1" dirty="0">
                <a:latin typeface="+mj-lt"/>
              </a:rPr>
              <a:t>, Th., </a:t>
            </a:r>
            <a:r>
              <a:rPr lang="en-US" b="1" dirty="0" err="1">
                <a:latin typeface="+mj-lt"/>
              </a:rPr>
              <a:t>Prinos</a:t>
            </a:r>
            <a:r>
              <a:rPr lang="en-US" b="1" dirty="0">
                <a:latin typeface="+mj-lt"/>
              </a:rPr>
              <a:t>, P. (2015). "Modeling of Nonlinear Wave Attenuation due to Vegetation". Journal of Coastal Research.  </a:t>
            </a:r>
            <a:r>
              <a:rPr lang="en-US" b="1" dirty="0">
                <a:latin typeface="+mj-lt"/>
                <a:hlinkClick r:id="rId5"/>
              </a:rPr>
              <a:t>http://dx.doi.org/10.2112/JCOASTRES-D-14-00044.1</a:t>
            </a:r>
            <a:endParaRPr lang="en-US" b="1" dirty="0">
              <a:latin typeface="+mj-lt"/>
            </a:endParaRPr>
          </a:p>
          <a:p>
            <a:endParaRPr lang="en-US" b="1" dirty="0">
              <a:latin typeface="+mj-lt"/>
            </a:endParaRPr>
          </a:p>
          <a:p>
            <a:r>
              <a:rPr lang="en-US" b="1" dirty="0" err="1">
                <a:latin typeface="+mj-lt"/>
              </a:rPr>
              <a:t>Keramaris</a:t>
            </a:r>
            <a:r>
              <a:rPr lang="en-US" b="1" dirty="0">
                <a:latin typeface="+mj-lt"/>
              </a:rPr>
              <a:t> E., </a:t>
            </a:r>
            <a:r>
              <a:rPr lang="en-US" b="1" dirty="0" err="1">
                <a:latin typeface="+mj-lt"/>
              </a:rPr>
              <a:t>Prinos</a:t>
            </a:r>
            <a:r>
              <a:rPr lang="en-US" b="1" dirty="0">
                <a:latin typeface="+mj-lt"/>
              </a:rPr>
              <a:t> P. (2016). "Gravity Currents in a vegetated Valley of a trapezoidal shape". Journal of Applied Fluid Mechanics, Vol. 9, No. 3, pp. 1051-1056.</a:t>
            </a:r>
          </a:p>
        </p:txBody>
      </p:sp>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951" y="24302"/>
            <a:ext cx="2067697" cy="680164"/>
          </a:xfrm>
          <a:prstGeom prst="rect">
            <a:avLst/>
          </a:prstGeom>
        </p:spPr>
      </p:pic>
    </p:spTree>
    <p:extLst>
      <p:ext uri="{BB962C8B-B14F-4D97-AF65-F5344CB8AC3E}">
        <p14:creationId xmlns="" xmlns:p14="http://schemas.microsoft.com/office/powerpoint/2010/main" val="1249838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249</TotalTime>
  <Words>3942</Words>
  <Application>Microsoft Office PowerPoint</Application>
  <PresentationFormat>Custom</PresentationFormat>
  <Paragraphs>378</Paragraphs>
  <Slides>43</Slides>
  <Notes>18</Notes>
  <HiddenSlides>0</HiddenSlides>
  <MMClips>1</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49" baseType="lpstr">
      <vt:lpstr>Office Theme</vt:lpstr>
      <vt:lpstr>Θέμα του Office</vt:lpstr>
      <vt:lpstr>1_Default Theme</vt:lpstr>
      <vt:lpstr>Default Theme</vt:lpstr>
      <vt:lpstr>1_Θέμα του Office</vt:lpstr>
      <vt:lpstr>Acrobat Document</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The Laboratory of Hydraulics and Hydraulic Works Dept. of Civil Engineering , AUTh</vt:lpstr>
      <vt:lpstr>Slide 10</vt:lpstr>
      <vt:lpstr>Slide 11</vt:lpstr>
      <vt:lpstr>THALIS-CCSEAWAVS</vt:lpstr>
      <vt:lpstr>ΣΕΝΑΡΙΑ ΕΚΠΟΜΠΩΝ-EMISSION SCENARIOS</vt:lpstr>
      <vt:lpstr>Slide 14</vt:lpstr>
      <vt:lpstr>Multi-Model Approach for Climate Change Effects on Sea Level, Wave Climate, Coastal Vulnerability and Coastal Structures</vt:lpstr>
      <vt:lpstr>ΠΕΡΙΟΧΕΣ ΜΕΛΕΤΗΣ</vt:lpstr>
      <vt:lpstr>ΠΕΡΙΟΧΕΣ ΜΕΛΕΤΗΣ</vt:lpstr>
      <vt:lpstr>Hydraulic Model of a Side-Channel Spillway for the Nestorio Dam </vt:lpstr>
      <vt:lpstr>Main Components of the Hydraulic Model</vt:lpstr>
      <vt:lpstr>Alternative Designs</vt:lpstr>
      <vt:lpstr>Alternative Designs</vt:lpstr>
      <vt:lpstr>Alternative Designs</vt:lpstr>
      <vt:lpstr>Results</vt:lpstr>
      <vt:lpstr>Results</vt:lpstr>
      <vt:lpstr>Results</vt:lpstr>
      <vt:lpstr>Results</vt:lpstr>
      <vt:lpstr>Results</vt:lpstr>
      <vt:lpstr>Results</vt:lpstr>
      <vt:lpstr>Slide 29</vt:lpstr>
      <vt:lpstr>Slide 30</vt:lpstr>
      <vt:lpstr>Slide 31</vt:lpstr>
      <vt:lpstr>Slide 32</vt:lpstr>
      <vt:lpstr>Slide 33</vt:lpstr>
      <vt:lpstr>Wave propagation over Posidonia Oceanica: Large-scale experiments</vt:lpstr>
      <vt:lpstr>CIEM wave flume (Canal d’Investigació i Experimentació Marítima)  at UPC Barcelona (Universitat Politècnica de Catalunya) (1/1) </vt:lpstr>
      <vt:lpstr>Slide 36</vt:lpstr>
      <vt:lpstr>Slide 37</vt:lpstr>
      <vt:lpstr>Slide 38</vt:lpstr>
      <vt:lpstr>Slide 39</vt:lpstr>
      <vt:lpstr>Slide 40</vt:lpstr>
      <vt:lpstr>Slide 41</vt:lpstr>
      <vt:lpstr>  Carrying out the experiments...   </vt:lpstr>
      <vt:lpstr> Regular Waves-Wave height results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pprinos</dc:creator>
  <cp:lastModifiedBy>Milan</cp:lastModifiedBy>
  <cp:revision>25</cp:revision>
  <dcterms:created xsi:type="dcterms:W3CDTF">2019-10-20T08:05:34Z</dcterms:created>
  <dcterms:modified xsi:type="dcterms:W3CDTF">2019-11-01T21:16:29Z</dcterms:modified>
</cp:coreProperties>
</file>